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B49CB"/>
    <a:srgbClr val="0948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Vinay Ghosh</a:t>
            </a:r>
          </a:p>
          <a:p>
            <a:r>
              <a:rPr lang="en-US" dirty="0">
                <a:solidFill>
                  <a:schemeClr val="bg2"/>
                </a:solidFill>
                <a:latin typeface="Abadi" panose="020B0604020104020204" pitchFamily="34" charset="0"/>
                <a:ea typeface="SF Pro" pitchFamily="2" charset="0"/>
                <a:cs typeface="SF Pro" pitchFamily="2" charset="0"/>
              </a:rPr>
              <a:t>6 February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A4EA1E1C-A8E4-1CF3-2534-308C31C7361F}"/>
              </a:ext>
            </a:extLst>
          </p:cNvPr>
          <p:cNvSpPr txBox="1"/>
          <p:nvPr/>
        </p:nvSpPr>
        <p:spPr>
          <a:xfrm>
            <a:off x="770011" y="1258466"/>
            <a:ext cx="6684085" cy="572464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Roboto" panose="02000000000000000000" pitchFamily="2" charset="0"/>
              </a:rPr>
              <a:t>Data Wrangling Flowchart :-</a:t>
            </a:r>
            <a:endParaRPr kumimoji="0" lang="en-US" altLang="en-US"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effectLst/>
                <a:latin typeface="Roboto" panose="02000000000000000000" pitchFamily="2" charset="0"/>
              </a:rPr>
              <a:t>Start:</a:t>
            </a:r>
            <a:r>
              <a:rPr kumimoji="0" lang="en-US" altLang="en-US" sz="1100" b="0" i="0" u="none" strike="noStrike" cap="none" normalizeH="0" baseline="0" dirty="0">
                <a:ln>
                  <a:noFill/>
                </a:ln>
                <a:effectLst/>
                <a:latin typeface="Roboto" panose="02000000000000000000" pitchFamily="2" charset="0"/>
              </a:rPr>
              <a:t> Begin data wrangling with the raw data collected from the SpaceX API and web scraping.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a:ln>
                  <a:noFill/>
                </a:ln>
                <a:effectLst/>
                <a:latin typeface="Roboto" panose="02000000000000000000" pitchFamily="2" charset="0"/>
              </a:rPr>
              <a:t>Data Integration:</a:t>
            </a:r>
            <a:endParaRPr kumimoji="0" lang="en-US" altLang="en-US" sz="11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If data was collected from multiple sources, combine them into a unified Pandas </a:t>
            </a:r>
            <a:r>
              <a:rPr kumimoji="0" lang="en-US" altLang="en-US" sz="1100" b="0" i="0" u="none" strike="noStrike" cap="none" normalizeH="0" baseline="0" dirty="0" err="1">
                <a:ln>
                  <a:noFill/>
                </a:ln>
                <a:effectLst/>
                <a:latin typeface="Roboto" panose="02000000000000000000" pitchFamily="2" charset="0"/>
              </a:rPr>
              <a:t>DataFrame</a:t>
            </a:r>
            <a:r>
              <a:rPr kumimoji="0" lang="en-US" altLang="en-US" sz="110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Ensure consistent column names and data types across all sources.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effectLst/>
                <a:latin typeface="Roboto" panose="02000000000000000000" pitchFamily="2" charset="0"/>
              </a:rPr>
              <a:t>Data Cleaning:</a:t>
            </a:r>
            <a:endParaRPr kumimoji="0" lang="en-US" altLang="en-US" sz="11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effectLst/>
                <a:latin typeface="Roboto" panose="02000000000000000000" pitchFamily="2" charset="0"/>
              </a:rPr>
              <a:t>Handle Missing Values:</a:t>
            </a:r>
            <a:endParaRPr kumimoji="0" lang="en-US" altLang="en-US" sz="1100" b="0" i="0" u="none" strike="noStrike" cap="none" normalizeH="0" baseline="0" dirty="0">
              <a:ln>
                <a:noFill/>
              </a:ln>
              <a:effectLst/>
              <a:latin typeface="Roboto" panose="02000000000000000000" pitchFamily="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Identify columns with missing values (e.g., using </a:t>
            </a:r>
            <a:r>
              <a:rPr kumimoji="0" lang="en-US" altLang="en-US" sz="1100" b="0" i="0" u="none" strike="noStrike" cap="none" normalizeH="0" baseline="0" dirty="0" err="1">
                <a:ln>
                  <a:noFill/>
                </a:ln>
                <a:effectLst/>
                <a:latin typeface="Arial Unicode MS"/>
              </a:rPr>
              <a:t>df.isnull</a:t>
            </a:r>
            <a:r>
              <a:rPr kumimoji="0" lang="en-US" altLang="en-US" sz="1100" b="0" i="0" u="none" strike="noStrike" cap="none" normalizeH="0" baseline="0" dirty="0">
                <a:ln>
                  <a:noFill/>
                </a:ln>
                <a:effectLst/>
                <a:latin typeface="Arial Unicode MS"/>
              </a:rPr>
              <a:t>().sum()</a:t>
            </a:r>
            <a:r>
              <a:rPr kumimoji="0" lang="en-US" altLang="en-US" sz="1100" b="0" i="0" u="none" strike="noStrike" cap="none" normalizeH="0" baseline="0" dirty="0">
                <a:ln>
                  <a:noFill/>
                </a:ln>
                <a:effectLst/>
                <a:latin typeface="Roboto" panose="02000000000000000000" pitchFamily="2"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Decide on an imputation strategy:</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Replace with mean, median, or mode for numerical data.</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Replace with a constant value (e.g., "Unknown") for categorical data.</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Drop rows or columns with excessive missing values.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effectLst/>
                <a:latin typeface="Roboto" panose="02000000000000000000" pitchFamily="2" charset="0"/>
              </a:rPr>
              <a:t>Remove Duplicates:</a:t>
            </a:r>
            <a:endParaRPr kumimoji="0" lang="en-US" altLang="en-US" sz="1100" b="0" i="0" u="none" strike="noStrike" cap="none" normalizeH="0" baseline="0" dirty="0">
              <a:ln>
                <a:noFill/>
              </a:ln>
              <a:effectLst/>
              <a:latin typeface="Roboto" panose="02000000000000000000" pitchFamily="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Identify and remove any duplicate rows (e.g., using </a:t>
            </a:r>
            <a:r>
              <a:rPr kumimoji="0" lang="en-US" altLang="en-US" sz="1100" b="0" i="0" u="none" strike="noStrike" cap="none" normalizeH="0" baseline="0" dirty="0" err="1">
                <a:ln>
                  <a:noFill/>
                </a:ln>
                <a:effectLst/>
                <a:latin typeface="Arial Unicode MS"/>
              </a:rPr>
              <a:t>df.drop_duplicates</a:t>
            </a:r>
            <a:r>
              <a:rPr kumimoji="0" lang="en-US" altLang="en-US" sz="1100" b="0" i="0" u="none" strike="noStrike" cap="none" normalizeH="0" baseline="0" dirty="0">
                <a:ln>
                  <a:noFill/>
                </a:ln>
                <a:effectLst/>
                <a:latin typeface="Arial Unicode MS"/>
              </a:rPr>
              <a:t>()</a:t>
            </a:r>
            <a:r>
              <a:rPr kumimoji="0" lang="en-US" altLang="en-US" sz="110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effectLst/>
                <a:latin typeface="Roboto" panose="02000000000000000000" pitchFamily="2" charset="0"/>
              </a:rPr>
              <a:t>Data Type Conversion:</a:t>
            </a:r>
            <a:endParaRPr kumimoji="0" lang="en-US" altLang="en-US" sz="1100" b="0" i="0" u="none" strike="noStrike" cap="none" normalizeH="0" baseline="0" dirty="0">
              <a:ln>
                <a:noFill/>
              </a:ln>
              <a:effectLst/>
              <a:latin typeface="Roboto" panose="02000000000000000000" pitchFamily="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Convert columns to appropriate data types (e.g., using </a:t>
            </a:r>
            <a:r>
              <a:rPr kumimoji="0" lang="en-US" altLang="en-US" sz="1100" b="0" i="0" u="none" strike="noStrike" cap="none" normalizeH="0" baseline="0" dirty="0" err="1">
                <a:ln>
                  <a:noFill/>
                </a:ln>
                <a:effectLst/>
                <a:latin typeface="Arial Unicode MS"/>
              </a:rPr>
              <a:t>pd.to_datetime</a:t>
            </a:r>
            <a:r>
              <a:rPr kumimoji="0" lang="en-US" altLang="en-US" sz="1100" b="0" i="0" u="none" strike="noStrike" cap="none" normalizeH="0" baseline="0" dirty="0">
                <a:ln>
                  <a:noFill/>
                </a:ln>
                <a:effectLst/>
                <a:latin typeface="Arial Unicode MS"/>
              </a:rPr>
              <a:t>()</a:t>
            </a:r>
            <a:r>
              <a:rPr kumimoji="0" lang="en-US" altLang="en-US" sz="1100" b="0" i="0" u="none" strike="noStrike" cap="none" normalizeH="0" baseline="0" dirty="0">
                <a:ln>
                  <a:noFill/>
                </a:ln>
                <a:effectLst/>
                <a:latin typeface="Roboto" panose="02000000000000000000" pitchFamily="2" charset="0"/>
              </a:rPr>
              <a:t> for dates).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a:ln>
                  <a:noFill/>
                </a:ln>
                <a:effectLst/>
                <a:latin typeface="Roboto" panose="02000000000000000000" pitchFamily="2" charset="0"/>
              </a:rPr>
              <a:t>Data Transformation:</a:t>
            </a:r>
            <a:endParaRPr kumimoji="0" lang="en-US" altLang="en-US" sz="11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effectLst/>
                <a:latin typeface="Roboto" panose="02000000000000000000" pitchFamily="2" charset="0"/>
              </a:rPr>
              <a:t>Feature Engineering:</a:t>
            </a:r>
            <a:endParaRPr kumimoji="0" lang="en-US" altLang="en-US" sz="1100" b="0" i="0" u="none" strike="noStrike" cap="none" normalizeH="0" baseline="0" dirty="0">
              <a:ln>
                <a:noFill/>
              </a:ln>
              <a:effectLst/>
              <a:latin typeface="Roboto" panose="02000000000000000000" pitchFamily="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Create new features from existing ones (e.g., calculate success rate, extract year from date).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Apply transformations to improve model performance (e.g., scaling, encoding).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effectLst/>
                <a:latin typeface="Roboto" panose="02000000000000000000" pitchFamily="2" charset="0"/>
              </a:rPr>
              <a:t>Data Filtering:</a:t>
            </a:r>
            <a:endParaRPr kumimoji="0" lang="en-US" altLang="en-US" sz="1100" b="0" i="0" u="none" strike="noStrike" cap="none" normalizeH="0" baseline="0" dirty="0">
              <a:ln>
                <a:noFill/>
              </a:ln>
              <a:effectLst/>
              <a:latin typeface="Roboto" panose="02000000000000000000" pitchFamily="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Remove irrelevant or unnecessary data (e.g., filter by specific launch sites or date ranges).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a:ln>
                  <a:noFill/>
                </a:ln>
                <a:effectLst/>
                <a:latin typeface="Roboto" panose="02000000000000000000" pitchFamily="2" charset="0"/>
              </a:rPr>
              <a:t>Data Validation:</a:t>
            </a:r>
            <a:endParaRPr kumimoji="0" lang="en-US" altLang="en-US" sz="11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Check for data consistency and accuracy.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Identify and correct any remaining errors or inconsistencies.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100" b="1" i="0" u="none" strike="noStrike" cap="none" normalizeH="0" baseline="0" dirty="0">
                <a:ln>
                  <a:noFill/>
                </a:ln>
                <a:effectLst/>
                <a:latin typeface="Roboto" panose="02000000000000000000" pitchFamily="2" charset="0"/>
              </a:rPr>
              <a:t>Data Output:</a:t>
            </a:r>
            <a:endParaRPr kumimoji="0" lang="en-US" altLang="en-US" sz="11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effectLst/>
                <a:latin typeface="Roboto" panose="02000000000000000000" pitchFamily="2" charset="0"/>
              </a:rPr>
              <a:t>Save the cleaned and transformed data to a new file (e.g., as a CSV file).</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100" b="1" i="0" u="none" strike="noStrike" cap="none" normalizeH="0" baseline="0" dirty="0">
                <a:ln>
                  <a:noFill/>
                </a:ln>
                <a:effectLst/>
                <a:latin typeface="Roboto" panose="02000000000000000000" pitchFamily="2" charset="0"/>
              </a:rPr>
              <a:t>End:</a:t>
            </a:r>
            <a:r>
              <a:rPr kumimoji="0" lang="en-US" altLang="en-US" sz="1100" b="0" i="0" u="none" strike="noStrike" cap="none" normalizeH="0" baseline="0" dirty="0">
                <a:ln>
                  <a:noFill/>
                </a:ln>
                <a:effectLst/>
                <a:latin typeface="Roboto" panose="02000000000000000000" pitchFamily="2" charset="0"/>
              </a:rPr>
              <a:t> Data wrangling completed, ready for analysis and modeling.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a:p>
            <a:endParaRPr lang="en-IN" dirty="0"/>
          </a:p>
        </p:txBody>
      </p:sp>
      <p:sp>
        <p:nvSpPr>
          <p:cNvPr id="6" name="Content Placeholder 4">
            <a:extLst>
              <a:ext uri="{FF2B5EF4-FFF2-40B4-BE49-F238E27FC236}">
                <a16:creationId xmlns:a16="http://schemas.microsoft.com/office/drawing/2014/main" id="{6857BFE3-3C09-E8DD-2730-F155E5A679F5}"/>
              </a:ext>
            </a:extLst>
          </p:cNvPr>
          <p:cNvSpPr txBox="1">
            <a:spLocks/>
          </p:cNvSpPr>
          <p:nvPr/>
        </p:nvSpPr>
        <p:spPr>
          <a:xfrm>
            <a:off x="7118430" y="1258466"/>
            <a:ext cx="4339542" cy="4864431"/>
          </a:xfrm>
          <a:prstGeom prst="rect">
            <a:avLst/>
          </a:prstGeom>
          <a:solidFill>
            <a:schemeClr val="tx1">
              <a:lumMod val="95000"/>
              <a:lumOff val="5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7" name="Flowchart: Process 6">
            <a:extLst>
              <a:ext uri="{FF2B5EF4-FFF2-40B4-BE49-F238E27FC236}">
                <a16:creationId xmlns:a16="http://schemas.microsoft.com/office/drawing/2014/main" id="{00AFCBBF-B66A-DDFF-25A7-EA9320EADE08}"/>
              </a:ext>
            </a:extLst>
          </p:cNvPr>
          <p:cNvSpPr/>
          <p:nvPr/>
        </p:nvSpPr>
        <p:spPr>
          <a:xfrm>
            <a:off x="9504208" y="1787316"/>
            <a:ext cx="1084567"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Cleaning</a:t>
            </a:r>
          </a:p>
        </p:txBody>
      </p:sp>
      <p:sp>
        <p:nvSpPr>
          <p:cNvPr id="9" name="Flowchart: Process 8">
            <a:extLst>
              <a:ext uri="{FF2B5EF4-FFF2-40B4-BE49-F238E27FC236}">
                <a16:creationId xmlns:a16="http://schemas.microsoft.com/office/drawing/2014/main" id="{65FBE73E-C300-E39C-2170-197CC688A85F}"/>
              </a:ext>
            </a:extLst>
          </p:cNvPr>
          <p:cNvSpPr/>
          <p:nvPr/>
        </p:nvSpPr>
        <p:spPr>
          <a:xfrm>
            <a:off x="10139423" y="3541461"/>
            <a:ext cx="1134665"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a:t>
            </a:r>
          </a:p>
          <a:p>
            <a:pPr algn="ctr"/>
            <a:r>
              <a:rPr lang="en-IN" dirty="0"/>
              <a:t>Validation</a:t>
            </a:r>
          </a:p>
        </p:txBody>
      </p:sp>
      <p:sp>
        <p:nvSpPr>
          <p:cNvPr id="10" name="Flowchart: Process 9">
            <a:extLst>
              <a:ext uri="{FF2B5EF4-FFF2-40B4-BE49-F238E27FC236}">
                <a16:creationId xmlns:a16="http://schemas.microsoft.com/office/drawing/2014/main" id="{EEE4E8FA-AABF-8F88-5373-EB21E2A7F75F}"/>
              </a:ext>
            </a:extLst>
          </p:cNvPr>
          <p:cNvSpPr/>
          <p:nvPr/>
        </p:nvSpPr>
        <p:spPr>
          <a:xfrm>
            <a:off x="10352055" y="4438171"/>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Output</a:t>
            </a:r>
          </a:p>
        </p:txBody>
      </p:sp>
      <p:sp>
        <p:nvSpPr>
          <p:cNvPr id="11" name="Flowchart: Process 10">
            <a:extLst>
              <a:ext uri="{FF2B5EF4-FFF2-40B4-BE49-F238E27FC236}">
                <a16:creationId xmlns:a16="http://schemas.microsoft.com/office/drawing/2014/main" id="{48254450-702E-EE4A-F6A0-5F874A02AC98}"/>
              </a:ext>
            </a:extLst>
          </p:cNvPr>
          <p:cNvSpPr/>
          <p:nvPr/>
        </p:nvSpPr>
        <p:spPr>
          <a:xfrm>
            <a:off x="10347319" y="5293210"/>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End</a:t>
            </a:r>
          </a:p>
        </p:txBody>
      </p:sp>
      <p:cxnSp>
        <p:nvCxnSpPr>
          <p:cNvPr id="12" name="Straight Arrow Connector 11">
            <a:extLst>
              <a:ext uri="{FF2B5EF4-FFF2-40B4-BE49-F238E27FC236}">
                <a16:creationId xmlns:a16="http://schemas.microsoft.com/office/drawing/2014/main" id="{F06C50E6-5EC6-209E-EC20-3FD97E67C2E9}"/>
              </a:ext>
            </a:extLst>
          </p:cNvPr>
          <p:cNvCxnSpPr>
            <a:cxnSpLocks/>
          </p:cNvCxnSpPr>
          <p:nvPr/>
        </p:nvCxnSpPr>
        <p:spPr>
          <a:xfrm>
            <a:off x="10816888" y="5061118"/>
            <a:ext cx="0" cy="2457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49CF2FD-D616-60EA-7FF6-A12FC43B4894}"/>
              </a:ext>
            </a:extLst>
          </p:cNvPr>
          <p:cNvCxnSpPr>
            <a:cxnSpLocks/>
          </p:cNvCxnSpPr>
          <p:nvPr/>
        </p:nvCxnSpPr>
        <p:spPr>
          <a:xfrm>
            <a:off x="10816888" y="4154109"/>
            <a:ext cx="0" cy="2852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A9E26A34-F9BF-F9BC-D361-697C9C1A3370}"/>
              </a:ext>
            </a:extLst>
          </p:cNvPr>
          <p:cNvCxnSpPr>
            <a:cxnSpLocks/>
          </p:cNvCxnSpPr>
          <p:nvPr/>
        </p:nvCxnSpPr>
        <p:spPr>
          <a:xfrm>
            <a:off x="10086372" y="2404382"/>
            <a:ext cx="0" cy="2460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Flowchart: Process 14">
            <a:extLst>
              <a:ext uri="{FF2B5EF4-FFF2-40B4-BE49-F238E27FC236}">
                <a16:creationId xmlns:a16="http://schemas.microsoft.com/office/drawing/2014/main" id="{BA4DC500-BA4D-2C52-7458-9C53886B7323}"/>
              </a:ext>
            </a:extLst>
          </p:cNvPr>
          <p:cNvSpPr/>
          <p:nvPr/>
        </p:nvSpPr>
        <p:spPr>
          <a:xfrm>
            <a:off x="9630139" y="2688614"/>
            <a:ext cx="1611324"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Transformation</a:t>
            </a:r>
          </a:p>
        </p:txBody>
      </p:sp>
      <p:cxnSp>
        <p:nvCxnSpPr>
          <p:cNvPr id="16" name="Straight Arrow Connector 15">
            <a:extLst>
              <a:ext uri="{FF2B5EF4-FFF2-40B4-BE49-F238E27FC236}">
                <a16:creationId xmlns:a16="http://schemas.microsoft.com/office/drawing/2014/main" id="{5FD7E913-7223-20C1-74D6-F0C900F31BE1}"/>
              </a:ext>
            </a:extLst>
          </p:cNvPr>
          <p:cNvCxnSpPr>
            <a:cxnSpLocks/>
            <a:stCxn id="15" idx="2"/>
            <a:endCxn id="9" idx="0"/>
          </p:cNvCxnSpPr>
          <p:nvPr/>
        </p:nvCxnSpPr>
        <p:spPr>
          <a:xfrm>
            <a:off x="10435801" y="3301262"/>
            <a:ext cx="270955" cy="240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63148A1B-1F12-A1A5-BF59-DF7740D8F74E}"/>
              </a:ext>
            </a:extLst>
          </p:cNvPr>
          <p:cNvCxnSpPr>
            <a:cxnSpLocks/>
          </p:cNvCxnSpPr>
          <p:nvPr/>
        </p:nvCxnSpPr>
        <p:spPr>
          <a:xfrm>
            <a:off x="7950158" y="1464394"/>
            <a:ext cx="274494" cy="2751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Flowchart: Process 19">
            <a:extLst>
              <a:ext uri="{FF2B5EF4-FFF2-40B4-BE49-F238E27FC236}">
                <a16:creationId xmlns:a16="http://schemas.microsoft.com/office/drawing/2014/main" id="{CBDA362D-BCBB-858E-4EEA-BE9773250FDD}"/>
              </a:ext>
            </a:extLst>
          </p:cNvPr>
          <p:cNvSpPr/>
          <p:nvPr/>
        </p:nvSpPr>
        <p:spPr>
          <a:xfrm>
            <a:off x="8087405" y="1756129"/>
            <a:ext cx="1084567"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Data Integration</a:t>
            </a:r>
          </a:p>
        </p:txBody>
      </p:sp>
      <p:cxnSp>
        <p:nvCxnSpPr>
          <p:cNvPr id="21" name="Straight Arrow Connector 20">
            <a:extLst>
              <a:ext uri="{FF2B5EF4-FFF2-40B4-BE49-F238E27FC236}">
                <a16:creationId xmlns:a16="http://schemas.microsoft.com/office/drawing/2014/main" id="{4F7A46BD-2C3A-CF42-0247-91D100E557FB}"/>
              </a:ext>
            </a:extLst>
          </p:cNvPr>
          <p:cNvCxnSpPr>
            <a:cxnSpLocks/>
          </p:cNvCxnSpPr>
          <p:nvPr/>
        </p:nvCxnSpPr>
        <p:spPr>
          <a:xfrm>
            <a:off x="9171972" y="2020243"/>
            <a:ext cx="2266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Flowchart: Process 26">
            <a:extLst>
              <a:ext uri="{FF2B5EF4-FFF2-40B4-BE49-F238E27FC236}">
                <a16:creationId xmlns:a16="http://schemas.microsoft.com/office/drawing/2014/main" id="{79C4083D-3614-D6BF-338E-9AD48C2440EE}"/>
              </a:ext>
            </a:extLst>
          </p:cNvPr>
          <p:cNvSpPr/>
          <p:nvPr/>
        </p:nvSpPr>
        <p:spPr>
          <a:xfrm>
            <a:off x="7218208" y="1295639"/>
            <a:ext cx="728364"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sp>
        <p:nvSpPr>
          <p:cNvPr id="30" name="TextBox 29">
            <a:extLst>
              <a:ext uri="{FF2B5EF4-FFF2-40B4-BE49-F238E27FC236}">
                <a16:creationId xmlns:a16="http://schemas.microsoft.com/office/drawing/2014/main" id="{11CDBCFA-F5C2-6E5D-0B97-683EE4B6E51E}"/>
              </a:ext>
            </a:extLst>
          </p:cNvPr>
          <p:cNvSpPr txBox="1"/>
          <p:nvPr/>
        </p:nvSpPr>
        <p:spPr>
          <a:xfrm>
            <a:off x="7118430" y="4324613"/>
            <a:ext cx="2779323" cy="1477328"/>
          </a:xfrm>
          <a:prstGeom prst="rect">
            <a:avLst/>
          </a:prstGeom>
          <a:noFill/>
        </p:spPr>
        <p:txBody>
          <a:bodyPr wrap="square" rtlCol="0">
            <a:spAutoFit/>
          </a:bodyPr>
          <a:lstStyle/>
          <a:p>
            <a:r>
              <a:rPr lang="en-US" dirty="0">
                <a:solidFill>
                  <a:schemeClr val="bg1">
                    <a:lumMod val="95000"/>
                  </a:schemeClr>
                </a:solidFill>
              </a:rPr>
              <a:t>Link - </a:t>
            </a:r>
            <a:r>
              <a:rPr lang="en-US" dirty="0">
                <a:solidFill>
                  <a:srgbClr val="0070C0"/>
                </a:solidFill>
              </a:rPr>
              <a:t>https://github.com/WinA308/SpaceX_Launches_Analysis_Prediction</a:t>
            </a:r>
          </a:p>
          <a:p>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4836"/>
            <a:ext cx="9745589" cy="4054314"/>
          </a:xfrm>
          <a:prstGeom prst="rect">
            <a:avLst/>
          </a:prstGeom>
        </p:spPr>
        <p:txBody>
          <a:bodyPr lIns="91440" tIns="45720" rIns="91440" bIns="45720" anchor="t"/>
          <a:lstStyle/>
          <a:p>
            <a:pPr algn="l">
              <a:buFont typeface="+mj-lt"/>
              <a:buAutoNum type="arabicPeriod"/>
            </a:pPr>
            <a:r>
              <a:rPr lang="en-US" sz="1600" b="1" i="0" dirty="0">
                <a:effectLst/>
                <a:latin typeface="Roboto" panose="02000000000000000000" pitchFamily="2" charset="0"/>
              </a:rPr>
              <a:t>Scatter Plots:</a:t>
            </a:r>
            <a:endParaRPr lang="en-US" sz="1600" b="0" i="0" dirty="0">
              <a:effectLst/>
              <a:latin typeface="Roboto" panose="02000000000000000000" pitchFamily="2" charset="0"/>
            </a:endParaRPr>
          </a:p>
          <a:p>
            <a:pPr marL="742950" lvl="1" indent="-285750" algn="l">
              <a:buFont typeface="+mj-lt"/>
              <a:buAutoNum type="arabicPeriod"/>
            </a:pPr>
            <a:r>
              <a:rPr lang="en-US" sz="1600" b="1" i="0" dirty="0">
                <a:effectLst/>
                <a:latin typeface="Roboto" panose="02000000000000000000" pitchFamily="2" charset="0"/>
              </a:rPr>
              <a:t>Purpose:</a:t>
            </a:r>
            <a:r>
              <a:rPr lang="en-US" sz="1600" b="0" i="0" dirty="0">
                <a:effectLst/>
                <a:latin typeface="Roboto" panose="02000000000000000000" pitchFamily="2" charset="0"/>
              </a:rPr>
              <a:t> To visualize the relationship between two numerical variables.</a:t>
            </a:r>
          </a:p>
          <a:p>
            <a:pPr marL="742950" lvl="1" indent="-285750" algn="l">
              <a:buFont typeface="+mj-lt"/>
              <a:buAutoNum type="arabicPeriod"/>
            </a:pPr>
            <a:r>
              <a:rPr lang="en-US" sz="1600" b="1" i="0" dirty="0">
                <a:effectLst/>
                <a:latin typeface="Roboto" panose="02000000000000000000" pitchFamily="2" charset="0"/>
              </a:rPr>
              <a:t>Examples:</a:t>
            </a:r>
            <a:endParaRPr lang="en-US" sz="1600" b="0" i="0" dirty="0">
              <a:effectLst/>
              <a:latin typeface="Roboto" panose="02000000000000000000" pitchFamily="2" charset="0"/>
            </a:endParaRPr>
          </a:p>
          <a:p>
            <a:pPr marL="1143000" lvl="2" indent="-228600" algn="l">
              <a:buFont typeface="+mj-lt"/>
              <a:buAutoNum type="arabicPeriod"/>
            </a:pPr>
            <a:r>
              <a:rPr lang="en-US" sz="1600" b="0" i="0" dirty="0">
                <a:effectLst/>
                <a:latin typeface="Roboto" panose="02000000000000000000" pitchFamily="2" charset="0"/>
              </a:rPr>
              <a:t>Payload Mass vs. Flight Number: To see if there's a trend in payload mass over time or any correlation with launch success.</a:t>
            </a:r>
          </a:p>
          <a:p>
            <a:pPr marL="1143000" lvl="2" indent="-228600" algn="l">
              <a:buFont typeface="+mj-lt"/>
              <a:buAutoNum type="arabicPeriod"/>
            </a:pPr>
            <a:r>
              <a:rPr lang="en-US" sz="1600" b="0" i="0" dirty="0">
                <a:effectLst/>
                <a:latin typeface="Roboto" panose="02000000000000000000" pitchFamily="2" charset="0"/>
              </a:rPr>
              <a:t>Payload Mass vs. Launch Site: To explore if launch site has an influence on the types of payloads launched.</a:t>
            </a:r>
          </a:p>
          <a:p>
            <a:pPr marL="1143000" lvl="2" indent="-228600" algn="l">
              <a:buFont typeface="+mj-lt"/>
              <a:buAutoNum type="arabicPeriod"/>
            </a:pPr>
            <a:r>
              <a:rPr lang="en-US" sz="1600" b="0" i="0" dirty="0">
                <a:effectLst/>
                <a:latin typeface="Roboto" panose="02000000000000000000" pitchFamily="2" charset="0"/>
              </a:rPr>
              <a:t>Flight Number vs. Orbit: To analyze the relationship between flight number and the orbit type.</a:t>
            </a:r>
          </a:p>
          <a:p>
            <a:pPr marL="1143000" lvl="2" indent="-228600" algn="l">
              <a:buFont typeface="+mj-lt"/>
              <a:buAutoNum type="arabicPeriod"/>
            </a:pPr>
            <a:r>
              <a:rPr lang="en-US" sz="1600" b="0" i="0" dirty="0">
                <a:effectLst/>
                <a:latin typeface="Roboto" panose="02000000000000000000" pitchFamily="2" charset="0"/>
              </a:rPr>
              <a:t>Payload Mass vs. Orbit: To investigate the relationship between payload mass and the orbit type.</a:t>
            </a:r>
          </a:p>
          <a:p>
            <a:pPr marL="742950" lvl="1" indent="-285750" algn="l">
              <a:buFont typeface="+mj-lt"/>
              <a:buAutoNum type="arabicPeriod"/>
            </a:pPr>
            <a:r>
              <a:rPr lang="en-US" sz="1600" b="1" i="0" dirty="0">
                <a:effectLst/>
                <a:latin typeface="Roboto" panose="02000000000000000000" pitchFamily="2" charset="0"/>
              </a:rPr>
              <a:t>Why Scatter Plots?</a:t>
            </a:r>
            <a:r>
              <a:rPr lang="en-US" sz="1600" b="0" i="0" dirty="0">
                <a:effectLst/>
                <a:latin typeface="Roboto" panose="02000000000000000000" pitchFamily="2" charset="0"/>
              </a:rPr>
              <a:t> They effectively show correlations, clusters, and outliers in data, which can help identify potential relationships between variables.</a:t>
            </a:r>
          </a:p>
          <a:p>
            <a:pPr algn="l">
              <a:buFont typeface="+mj-lt"/>
              <a:buAutoNum type="arabicPeriod"/>
            </a:pPr>
            <a:r>
              <a:rPr lang="en-US" sz="1600" b="1" i="0" dirty="0">
                <a:effectLst/>
                <a:latin typeface="Roboto" panose="02000000000000000000" pitchFamily="2" charset="0"/>
              </a:rPr>
              <a:t>Bar Charts:</a:t>
            </a:r>
            <a:endParaRPr lang="en-US" sz="1600" b="0" i="0" dirty="0">
              <a:effectLst/>
              <a:latin typeface="Roboto" panose="02000000000000000000" pitchFamily="2" charset="0"/>
            </a:endParaRPr>
          </a:p>
          <a:p>
            <a:pPr marL="742950" lvl="1" indent="-285750" algn="l">
              <a:buFont typeface="+mj-lt"/>
              <a:buAutoNum type="arabicPeriod"/>
            </a:pPr>
            <a:r>
              <a:rPr lang="en-US" sz="1600" b="1" i="0" dirty="0">
                <a:effectLst/>
                <a:latin typeface="Roboto" panose="02000000000000000000" pitchFamily="2" charset="0"/>
              </a:rPr>
              <a:t>Purpose:</a:t>
            </a:r>
            <a:r>
              <a:rPr lang="en-US" sz="1600" b="0" i="0" dirty="0">
                <a:effectLst/>
                <a:latin typeface="Roboto" panose="02000000000000000000" pitchFamily="2" charset="0"/>
              </a:rPr>
              <a:t> To compare the frequency or proportion of different categories.</a:t>
            </a:r>
          </a:p>
          <a:p>
            <a:pPr marL="742950" lvl="1" indent="-285750" algn="l">
              <a:buFont typeface="+mj-lt"/>
              <a:buAutoNum type="arabicPeriod"/>
            </a:pPr>
            <a:r>
              <a:rPr lang="en-US" sz="1600" b="1" i="0" dirty="0">
                <a:effectLst/>
                <a:latin typeface="Roboto" panose="02000000000000000000" pitchFamily="2" charset="0"/>
              </a:rPr>
              <a:t>Examples:</a:t>
            </a:r>
            <a:endParaRPr lang="en-US" sz="1600" b="0" i="0" dirty="0">
              <a:effectLst/>
              <a:latin typeface="Roboto" panose="02000000000000000000" pitchFamily="2" charset="0"/>
            </a:endParaRPr>
          </a:p>
          <a:p>
            <a:pPr marL="1143000" lvl="2" indent="-228600" algn="l">
              <a:buFont typeface="+mj-lt"/>
              <a:buAutoNum type="arabicPeriod"/>
            </a:pPr>
            <a:r>
              <a:rPr lang="en-US" sz="1600" b="0" i="0" dirty="0">
                <a:effectLst/>
                <a:latin typeface="Roboto" panose="02000000000000000000" pitchFamily="2" charset="0"/>
              </a:rPr>
              <a:t>Success Rate by Orbit Type: To visualize the success rate of launches to different orbits.</a:t>
            </a:r>
          </a:p>
          <a:p>
            <a:pPr marL="742950" lvl="1" indent="-285750" algn="l">
              <a:buFont typeface="+mj-lt"/>
              <a:buAutoNum type="arabicPeriod"/>
            </a:pPr>
            <a:r>
              <a:rPr lang="en-US" sz="1600" b="1" i="0" dirty="0">
                <a:effectLst/>
                <a:latin typeface="Roboto" panose="02000000000000000000" pitchFamily="2" charset="0"/>
              </a:rPr>
              <a:t>Why Bar Charts?</a:t>
            </a:r>
            <a:r>
              <a:rPr lang="en-US" sz="1600" b="0" i="0" dirty="0">
                <a:effectLst/>
                <a:latin typeface="Roboto" panose="02000000000000000000" pitchFamily="2" charset="0"/>
              </a:rPr>
              <a:t> They are suitable for categorical data and provide a clear visual comparison of the frequencies or proportions across different groups.</a:t>
            </a:r>
          </a:p>
          <a:p>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0D109A-4584-3C80-4031-E120ED048696}"/>
              </a:ext>
            </a:extLst>
          </p:cNvPr>
          <p:cNvSpPr>
            <a:spLocks noGrp="1"/>
          </p:cNvSpPr>
          <p:nvPr>
            <p:ph idx="1"/>
          </p:nvPr>
        </p:nvSpPr>
        <p:spPr>
          <a:xfrm>
            <a:off x="838200" y="1331089"/>
            <a:ext cx="10515600" cy="5161786"/>
          </a:xfrm>
        </p:spPr>
        <p:txBody>
          <a:bodyPr/>
          <a:lstStyle/>
          <a:p>
            <a:pPr algn="l">
              <a:buFont typeface="+mj-lt"/>
              <a:buAutoNum type="arabicPeriod"/>
            </a:pPr>
            <a:r>
              <a:rPr lang="en-US" sz="1800" b="1" i="0" dirty="0">
                <a:effectLst/>
                <a:latin typeface="Roboto" panose="02000000000000000000" pitchFamily="2" charset="0"/>
              </a:rPr>
              <a:t>Line Charts:</a:t>
            </a:r>
            <a:endParaRPr lang="en-US" sz="1800" b="0" i="0" dirty="0">
              <a:effectLst/>
              <a:latin typeface="Roboto" panose="02000000000000000000" pitchFamily="2" charset="0"/>
            </a:endParaRPr>
          </a:p>
          <a:p>
            <a:pPr marL="742950" lvl="1" indent="-285750" algn="l">
              <a:buFont typeface="+mj-lt"/>
              <a:buAutoNum type="arabicPeriod"/>
            </a:pPr>
            <a:r>
              <a:rPr lang="en-US" sz="1800" b="1" i="0" dirty="0">
                <a:effectLst/>
                <a:latin typeface="Roboto" panose="02000000000000000000" pitchFamily="2" charset="0"/>
              </a:rPr>
              <a:t>Purpose:</a:t>
            </a:r>
            <a:r>
              <a:rPr lang="en-US" sz="1800" b="0" i="0" dirty="0">
                <a:effectLst/>
                <a:latin typeface="Roboto" panose="02000000000000000000" pitchFamily="2" charset="0"/>
              </a:rPr>
              <a:t> To show trends or patterns over time.</a:t>
            </a:r>
          </a:p>
          <a:p>
            <a:pPr marL="742950" lvl="1" indent="-285750" algn="l">
              <a:buFont typeface="+mj-lt"/>
              <a:buAutoNum type="arabicPeriod"/>
            </a:pPr>
            <a:r>
              <a:rPr lang="en-US" sz="1800" b="1" i="0" dirty="0">
                <a:effectLst/>
                <a:latin typeface="Roboto" panose="02000000000000000000" pitchFamily="2" charset="0"/>
              </a:rPr>
              <a:t>Examples:</a:t>
            </a:r>
            <a:endParaRPr lang="en-US" sz="1800" b="0" i="0" dirty="0">
              <a:effectLst/>
              <a:latin typeface="Roboto" panose="02000000000000000000" pitchFamily="2" charset="0"/>
            </a:endParaRPr>
          </a:p>
          <a:p>
            <a:pPr marL="1143000" lvl="2" indent="-228600" algn="l">
              <a:buFont typeface="+mj-lt"/>
              <a:buAutoNum type="arabicPeriod"/>
            </a:pPr>
            <a:r>
              <a:rPr lang="en-US" sz="1800" b="0" i="0" dirty="0">
                <a:effectLst/>
                <a:latin typeface="Roboto" panose="02000000000000000000" pitchFamily="2" charset="0"/>
              </a:rPr>
              <a:t>Average Launch Success Trend Over the Years: To visualize the change in average success rate over the years.</a:t>
            </a:r>
          </a:p>
          <a:p>
            <a:pPr marL="742950" lvl="1" indent="-285750" algn="l">
              <a:buFont typeface="+mj-lt"/>
              <a:buAutoNum type="arabicPeriod"/>
            </a:pPr>
            <a:r>
              <a:rPr lang="en-US" sz="1800" b="1" i="0" dirty="0">
                <a:effectLst/>
                <a:latin typeface="Roboto" panose="02000000000000000000" pitchFamily="2" charset="0"/>
              </a:rPr>
              <a:t>Why Line Charts?</a:t>
            </a:r>
            <a:r>
              <a:rPr lang="en-US" sz="1800" b="0" i="0" dirty="0">
                <a:effectLst/>
                <a:latin typeface="Roboto" panose="02000000000000000000" pitchFamily="2" charset="0"/>
              </a:rPr>
              <a:t> They are ideal for displaying temporal data and visualizing trends, allowing you to see how a variable changes over a continuous period.</a:t>
            </a:r>
          </a:p>
          <a:p>
            <a:pPr algn="l">
              <a:buFont typeface="+mj-lt"/>
              <a:buAutoNum type="arabicPeriod"/>
            </a:pPr>
            <a:r>
              <a:rPr lang="en-US" sz="1800" b="1" i="0" dirty="0">
                <a:effectLst/>
                <a:latin typeface="Roboto" panose="02000000000000000000" pitchFamily="2" charset="0"/>
              </a:rPr>
              <a:t>Pie Charts:</a:t>
            </a:r>
            <a:endParaRPr lang="en-US" sz="1800" b="0" i="0" dirty="0">
              <a:effectLst/>
              <a:latin typeface="Roboto" panose="02000000000000000000" pitchFamily="2" charset="0"/>
            </a:endParaRPr>
          </a:p>
          <a:p>
            <a:pPr marL="742950" lvl="1" indent="-285750" algn="l">
              <a:buFont typeface="+mj-lt"/>
              <a:buAutoNum type="arabicPeriod"/>
            </a:pPr>
            <a:r>
              <a:rPr lang="en-US" sz="1800" b="1" i="0" dirty="0">
                <a:effectLst/>
                <a:latin typeface="Roboto" panose="02000000000000000000" pitchFamily="2" charset="0"/>
              </a:rPr>
              <a:t>Purpose:</a:t>
            </a:r>
            <a:r>
              <a:rPr lang="en-US" sz="1800" b="0" i="0" dirty="0">
                <a:effectLst/>
                <a:latin typeface="Roboto" panose="02000000000000000000" pitchFamily="2" charset="0"/>
              </a:rPr>
              <a:t> To show the proportion of different categories in a whole.</a:t>
            </a:r>
          </a:p>
          <a:p>
            <a:pPr marL="742950" lvl="1" indent="-285750" algn="l">
              <a:buFont typeface="+mj-lt"/>
              <a:buAutoNum type="arabicPeriod"/>
            </a:pPr>
            <a:r>
              <a:rPr lang="en-US" sz="1800" b="1" i="0" dirty="0">
                <a:effectLst/>
                <a:latin typeface="Roboto" panose="02000000000000000000" pitchFamily="2" charset="0"/>
              </a:rPr>
              <a:t>Examples:</a:t>
            </a:r>
            <a:endParaRPr lang="en-US" sz="1800" b="0" i="0" dirty="0">
              <a:effectLst/>
              <a:latin typeface="Roboto" panose="02000000000000000000" pitchFamily="2" charset="0"/>
            </a:endParaRPr>
          </a:p>
          <a:p>
            <a:pPr marL="1143000" lvl="2" indent="-228600" algn="l">
              <a:buFont typeface="+mj-lt"/>
              <a:buAutoNum type="arabicPeriod"/>
            </a:pPr>
            <a:r>
              <a:rPr lang="en-US" sz="1800" b="0" i="0" dirty="0">
                <a:effectLst/>
                <a:latin typeface="Roboto" panose="02000000000000000000" pitchFamily="2" charset="0"/>
              </a:rPr>
              <a:t>Success Rate by Launch Site: To show the proportion of successful launches for each launch site.</a:t>
            </a:r>
          </a:p>
          <a:p>
            <a:pPr marL="1143000" lvl="2" indent="-228600" algn="l">
              <a:buFont typeface="+mj-lt"/>
              <a:buAutoNum type="arabicPeriod"/>
            </a:pPr>
            <a:r>
              <a:rPr lang="en-US" sz="1800" b="0" i="0" dirty="0">
                <a:effectLst/>
                <a:latin typeface="Roboto" panose="02000000000000000000" pitchFamily="2" charset="0"/>
              </a:rPr>
              <a:t>Success/Failure Distribution at a Specific Launch Site: To visualize the breakdown of successful and failed launches at a particular site.</a:t>
            </a:r>
          </a:p>
          <a:p>
            <a:pPr marL="742950" lvl="1" indent="-285750" algn="l">
              <a:buFont typeface="+mj-lt"/>
              <a:buAutoNum type="arabicPeriod"/>
            </a:pPr>
            <a:r>
              <a:rPr lang="en-US" sz="1800" b="1" i="0" dirty="0">
                <a:effectLst/>
                <a:latin typeface="Roboto" panose="02000000000000000000" pitchFamily="2" charset="0"/>
              </a:rPr>
              <a:t>Why Pie Charts?</a:t>
            </a:r>
            <a:r>
              <a:rPr lang="en-US" sz="1800" b="0" i="0" dirty="0">
                <a:effectLst/>
                <a:latin typeface="Roboto" panose="02000000000000000000" pitchFamily="2" charset="0"/>
              </a:rPr>
              <a:t> They are useful for displaying the relative size of different categories within a dataset, providing a quick visual representation of proportions.</a:t>
            </a:r>
            <a:endParaRPr lang="en-US" sz="1800" dirty="0">
              <a:latin typeface="Abadi" panose="020B0604020104020204" pitchFamily="34" charset="0"/>
            </a:endParaRPr>
          </a:p>
          <a:p>
            <a:pPr marL="0" indent="0">
              <a:buNone/>
            </a:pPr>
            <a:r>
              <a:rPr lang="en-US" sz="2400" dirty="0"/>
              <a:t>Link -</a:t>
            </a:r>
            <a:r>
              <a:rPr lang="en-US" sz="2400" dirty="0">
                <a:solidFill>
                  <a:schemeClr val="bg1">
                    <a:lumMod val="95000"/>
                  </a:schemeClr>
                </a:solidFill>
              </a:rPr>
              <a:t> </a:t>
            </a:r>
            <a:r>
              <a:rPr lang="en-US" sz="2400" dirty="0">
                <a:solidFill>
                  <a:srgbClr val="0070C0"/>
                </a:solidFill>
              </a:rPr>
              <a:t>https://github.com/WinA308/SpaceX_Launches_Analysis_Prediction</a:t>
            </a:r>
          </a:p>
          <a:p>
            <a:pPr marL="0" indent="0">
              <a:buNone/>
            </a:pPr>
            <a:endParaRPr lang="en-IN" dirty="0"/>
          </a:p>
        </p:txBody>
      </p:sp>
      <p:sp>
        <p:nvSpPr>
          <p:cNvPr id="4" name="Title 1">
            <a:extLst>
              <a:ext uri="{FF2B5EF4-FFF2-40B4-BE49-F238E27FC236}">
                <a16:creationId xmlns:a16="http://schemas.microsoft.com/office/drawing/2014/main" id="{0C28082A-F617-1FC0-4AEE-43316BA9A928}"/>
              </a:ext>
            </a:extLst>
          </p:cNvPr>
          <p:cNvSpPr txBox="1">
            <a:spLocks noGrp="1"/>
          </p:cNvSpPr>
          <p:nvPr>
            <p:ph type="title"/>
          </p:nvPr>
        </p:nvSpPr>
        <p:spPr>
          <a:xfrm>
            <a:off x="838200" y="5526"/>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73018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7939"/>
            <a:ext cx="10687962" cy="4849974"/>
          </a:xfrm>
          <a:prstGeom prst="rect">
            <a:avLst/>
          </a:prstGeom>
        </p:spPr>
        <p:txBody>
          <a:bodyPr lIns="91440" tIns="45720" rIns="91440" bIns="45720" anchor="t"/>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lumMod val="95000"/>
                    <a:lumOff val="5000"/>
                  </a:schemeClr>
                </a:solidFill>
                <a:effectLst/>
                <a:latin typeface="Roboto" panose="02000000000000000000" pitchFamily="2" charset="0"/>
              </a:rPr>
              <a:t>SQL Command Summary</a:t>
            </a:r>
            <a:endParaRPr kumimoji="0" lang="en-US" altLang="en-US" sz="1800" b="0" i="0" u="none" strike="noStrike" cap="none" normalizeH="0" baseline="0" dirty="0">
              <a:ln>
                <a:noFill/>
              </a:ln>
              <a:solidFill>
                <a:schemeClr val="tx1">
                  <a:lumMod val="95000"/>
                  <a:lumOff val="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lumMod val="95000"/>
                    <a:lumOff val="5000"/>
                  </a:schemeClr>
                </a:solidFill>
                <a:effectLst/>
                <a:latin typeface="Roboto" panose="02000000000000000000" pitchFamily="2" charset="0"/>
              </a:rPr>
              <a:t>Data Loading:</a:t>
            </a:r>
            <a:endParaRPr kumimoji="0" lang="en-US" altLang="en-US" sz="1800" b="0" i="0" u="none" strike="noStrike" cap="none" normalizeH="0" baseline="0" dirty="0">
              <a:ln>
                <a:noFill/>
              </a:ln>
              <a:solidFill>
                <a:schemeClr val="tx1">
                  <a:lumMod val="95000"/>
                  <a:lumOff val="5000"/>
                </a:schemeClr>
              </a:solidFill>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lumMod val="95000"/>
                    <a:lumOff val="5000"/>
                  </a:schemeClr>
                </a:solidFill>
                <a:effectLst/>
                <a:highlight>
                  <a:srgbClr val="FFFF00"/>
                </a:highlight>
                <a:latin typeface="Arial Unicode MS"/>
              </a:rPr>
              <a:t>CREATE TABLE SPACEXTABLE AS SELECT * FROM SPACEXTBL WHERE Date IS NOT NULL</a:t>
            </a:r>
            <a:r>
              <a:rPr kumimoji="0" lang="en-US" altLang="en-US" sz="1050" b="0" i="0" u="none" strike="noStrike" cap="none" normalizeH="0" baseline="0" dirty="0">
                <a:ln>
                  <a:noFill/>
                </a:ln>
                <a:solidFill>
                  <a:schemeClr val="tx1">
                    <a:lumMod val="95000"/>
                    <a:lumOff val="5000"/>
                  </a:schemeClr>
                </a:solidFill>
                <a:effectLst/>
                <a:latin typeface="Roboto" panose="02000000000000000000" pitchFamily="2" charset="0"/>
              </a:rPr>
              <a:t>: This command created a new table called </a:t>
            </a:r>
            <a:r>
              <a:rPr kumimoji="0" lang="en-US" altLang="en-US" sz="1050" b="0" i="0" u="none" strike="noStrike" cap="none" normalizeH="0" baseline="0" dirty="0">
                <a:ln>
                  <a:noFill/>
                </a:ln>
                <a:solidFill>
                  <a:schemeClr val="tx1">
                    <a:lumMod val="95000"/>
                    <a:lumOff val="5000"/>
                  </a:schemeClr>
                </a:solidFill>
                <a:effectLst/>
                <a:latin typeface="Arial Unicode MS"/>
              </a:rPr>
              <a:t>SPACEXTABLE</a:t>
            </a:r>
            <a:r>
              <a:rPr kumimoji="0" lang="en-US" altLang="en-US" sz="1050" b="0" i="0" u="none" strike="noStrike" cap="none" normalizeH="0" baseline="0" dirty="0">
                <a:ln>
                  <a:noFill/>
                </a:ln>
                <a:solidFill>
                  <a:schemeClr val="tx1">
                    <a:lumMod val="95000"/>
                    <a:lumOff val="5000"/>
                  </a:schemeClr>
                </a:solidFill>
                <a:effectLst/>
                <a:latin typeface="Roboto" panose="02000000000000000000" pitchFamily="2" charset="0"/>
              </a:rPr>
              <a:t> by selecting all columns and rows from the existing </a:t>
            </a:r>
            <a:r>
              <a:rPr kumimoji="0" lang="en-US" altLang="en-US" sz="1050" b="0" i="0" u="none" strike="noStrike" cap="none" normalizeH="0" baseline="0" dirty="0">
                <a:ln>
                  <a:noFill/>
                </a:ln>
                <a:solidFill>
                  <a:schemeClr val="tx1">
                    <a:lumMod val="95000"/>
                    <a:lumOff val="5000"/>
                  </a:schemeClr>
                </a:solidFill>
                <a:effectLst/>
                <a:latin typeface="Arial Unicode MS"/>
              </a:rPr>
              <a:t>SPACEXTBL</a:t>
            </a:r>
            <a:r>
              <a:rPr kumimoji="0" lang="en-US" altLang="en-US" sz="1050" b="0" i="0" u="none" strike="noStrike" cap="none" normalizeH="0" baseline="0" dirty="0">
                <a:ln>
                  <a:noFill/>
                </a:ln>
                <a:solidFill>
                  <a:schemeClr val="tx1">
                    <a:lumMod val="95000"/>
                    <a:lumOff val="5000"/>
                  </a:schemeClr>
                </a:solidFill>
                <a:effectLst/>
                <a:latin typeface="Roboto" panose="02000000000000000000" pitchFamily="2" charset="0"/>
              </a:rPr>
              <a:t> table where the </a:t>
            </a:r>
            <a:r>
              <a:rPr kumimoji="0" lang="en-US" altLang="en-US" sz="1050" b="0" i="0" u="none" strike="noStrike" cap="none" normalizeH="0" baseline="0" dirty="0">
                <a:ln>
                  <a:noFill/>
                </a:ln>
                <a:solidFill>
                  <a:schemeClr val="tx1">
                    <a:lumMod val="95000"/>
                    <a:lumOff val="5000"/>
                  </a:schemeClr>
                </a:solidFill>
                <a:effectLst/>
                <a:latin typeface="Arial Unicode MS"/>
              </a:rPr>
              <a:t>Date</a:t>
            </a:r>
            <a:r>
              <a:rPr kumimoji="0" lang="en-US" altLang="en-US" sz="1050" b="0" i="0" u="none" strike="noStrike" cap="none" normalizeH="0" baseline="0" dirty="0">
                <a:ln>
                  <a:noFill/>
                </a:ln>
                <a:solidFill>
                  <a:schemeClr val="tx1">
                    <a:lumMod val="95000"/>
                    <a:lumOff val="5000"/>
                  </a:schemeClr>
                </a:solidFill>
                <a:effectLst/>
                <a:latin typeface="Roboto" panose="02000000000000000000" pitchFamily="2" charset="0"/>
              </a:rPr>
              <a:t> column is not null. This effectively loaded your launch data into a new table for analysis.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lumMod val="95000"/>
                    <a:lumOff val="5000"/>
                  </a:schemeClr>
                </a:solidFill>
                <a:effectLst/>
                <a:latin typeface="Roboto" panose="02000000000000000000" pitchFamily="2" charset="0"/>
              </a:rPr>
              <a:t>Data Exploration:</a:t>
            </a:r>
            <a:endParaRPr kumimoji="0" lang="en-US" altLang="en-US" sz="1800" b="0" i="0" u="none" strike="noStrike" cap="none" normalizeH="0" baseline="0" dirty="0">
              <a:ln>
                <a:noFill/>
              </a:ln>
              <a:solidFill>
                <a:schemeClr val="tx1">
                  <a:lumMod val="95000"/>
                  <a:lumOff val="5000"/>
                </a:schemeClr>
              </a:solidFill>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DISTINCT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Launch_Site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FROM SPACEXTABLE</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 This command retrieved the unique launch sites from the </a:t>
            </a:r>
            <a:r>
              <a:rPr kumimoji="0" lang="en-US" altLang="en-US" sz="1100" b="0" i="0" u="none" strike="noStrike" cap="none" normalizeH="0" baseline="0" dirty="0">
                <a:ln>
                  <a:noFill/>
                </a:ln>
                <a:solidFill>
                  <a:schemeClr val="tx1">
                    <a:lumMod val="95000"/>
                    <a:lumOff val="5000"/>
                  </a:schemeClr>
                </a:solidFill>
                <a:effectLst/>
                <a:latin typeface="Arial Unicode MS"/>
              </a:rPr>
              <a:t>SPACEXTABLE</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 table.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 FROM SPACEXTABLE WHERE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Launch_Site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LIKE 'CCA%' LIMIT 5</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 </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This command selected all columns and rows from the </a:t>
            </a:r>
            <a:r>
              <a:rPr kumimoji="0" lang="en-US" altLang="en-US" sz="1100" b="0" i="0" u="none" strike="noStrike" cap="none" normalizeH="0" baseline="0" dirty="0">
                <a:ln>
                  <a:noFill/>
                </a:ln>
                <a:solidFill>
                  <a:schemeClr val="tx1">
                    <a:lumMod val="95000"/>
                    <a:lumOff val="5000"/>
                  </a:schemeClr>
                </a:solidFill>
                <a:effectLst/>
                <a:latin typeface="Arial Unicode MS"/>
              </a:rPr>
              <a:t>SPACEXTABLE</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 table where the </a:t>
            </a:r>
            <a:r>
              <a:rPr kumimoji="0" lang="en-US" altLang="en-US" sz="1100" b="0" i="0" u="none" strike="noStrike" cap="none" normalizeH="0" baseline="0" dirty="0" err="1">
                <a:ln>
                  <a:noFill/>
                </a:ln>
                <a:solidFill>
                  <a:schemeClr val="tx1">
                    <a:lumMod val="95000"/>
                    <a:lumOff val="5000"/>
                  </a:schemeClr>
                </a:solidFill>
                <a:effectLst/>
                <a:latin typeface="Arial Unicode MS"/>
              </a:rPr>
              <a:t>Launch_Site</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 column starts with 'CCA', limiting the results to the first 5 rows.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SUM(PAYLOAD_MASS__KG_) FROM SPACEXTABLE WHERE Customer LIKE '%NASA%' AND Payload LIKE '%CRS%'</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 </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This command calculated the total payload mass for launches where the customer was NASA and the payload was related to CRS (Commercial Resupply Services).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AVG(PAYLOAD_MASS__KG_) FROM SPACEXTABLE WHERE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Booster_Version</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 'F9 v1.1'</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 </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This command calculated the average payload mass for launches using the Falcon 9 v1.1 booster version.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MIN(Date) FROM SPACEXTABLE WHERE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Landing_Outcome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LIKE '%Success (ground pad)%'</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 </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This command retrieved the earliest launch date where the landing outcome was a success on the ground pad.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DISTINCT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Booster_Version</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FROM SPACEXTABLE WHERE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Landing_Outcome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LIKE '%Success (drone ship)%' AND PAYLOAD_MASS__KG_ BETWEEN 4000 AND 6000</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 This command selected the distinct booster versions used for launches that successfully landed on a drone ship with a payload mass between 4000 and 6000 kg.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SUM(CASE WHEN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Landing_Outcome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LIKE '%Success%' THEN 1 ELSE 0 END) AS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SuccessCount</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SUM(CASE WHEN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Landing_Outcome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LIKE '%Failure%' THEN 1 ELSE 0 END) AS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FailureCount</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FROM SPACEXTABLE</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 This command calculated the total number of successful and failed landings.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Booster_Version</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FROM SPACEXTABLE WHERE PAYLOAD_MASS__KG_ = (SELECT MAX(PAYLOAD_MASS__KG_) FROM SPACEXTABLE)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 </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This command retrieved the booster version used for the launch with the maximum payload mass.</a:t>
            </a:r>
          </a:p>
          <a:p>
            <a:pPr marL="457200" lvl="1" indent="0" eaLnBrk="0" fontAlgn="base" hangingPunct="0">
              <a:lnSpc>
                <a:spcPct val="100000"/>
              </a:lnSpc>
              <a:spcBef>
                <a:spcPct val="0"/>
              </a:spcBef>
              <a:spcAft>
                <a:spcPct val="0"/>
              </a:spcAft>
              <a:buFontTx/>
              <a:buChar char="•"/>
            </a:pP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SELECT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strftime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('%Y-%m', Date) AS Month,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Booster_Version</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Launch_Site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FROM SPACEXTABLE WHERE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Landing_Outcome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 LIKE '%Failure (drone ship)%' AND </a:t>
            </a:r>
            <a:r>
              <a:rPr kumimoji="0" lang="en-US" altLang="en-US" sz="1100" b="0" i="0" u="none" strike="noStrike" cap="none" normalizeH="0" baseline="0" dirty="0" err="1">
                <a:ln>
                  <a:noFill/>
                </a:ln>
                <a:solidFill>
                  <a:schemeClr val="tx1">
                    <a:lumMod val="95000"/>
                    <a:lumOff val="5000"/>
                  </a:schemeClr>
                </a:solidFill>
                <a:effectLst/>
                <a:highlight>
                  <a:srgbClr val="FFFF00"/>
                </a:highlight>
                <a:latin typeface="Arial Unicode MS"/>
              </a:rPr>
              <a:t>strftime</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Arial Unicode MS"/>
              </a:rPr>
              <a:t>('%Y', Date) = '2015'</a:t>
            </a:r>
            <a:r>
              <a:rPr kumimoji="0" lang="en-US" altLang="en-US" sz="1100" b="0" i="0" u="none" strike="noStrike" cap="none" normalizeH="0" baseline="0" dirty="0">
                <a:ln>
                  <a:noFill/>
                </a:ln>
                <a:solidFill>
                  <a:schemeClr val="tx1">
                    <a:lumMod val="95000"/>
                    <a:lumOff val="5000"/>
                  </a:schemeClr>
                </a:solidFill>
                <a:effectLst/>
                <a:highlight>
                  <a:srgbClr val="FFFF00"/>
                </a:highlight>
                <a:latin typeface="Roboto" panose="02000000000000000000" pitchFamily="2" charset="0"/>
              </a:rPr>
              <a:t>: </a:t>
            </a:r>
            <a:r>
              <a:rPr kumimoji="0" lang="en-US" altLang="en-US" sz="1100" b="0" i="0" u="none" strike="noStrike" cap="none" normalizeH="0" baseline="0" dirty="0">
                <a:ln>
                  <a:noFill/>
                </a:ln>
                <a:solidFill>
                  <a:schemeClr val="tx1">
                    <a:lumMod val="95000"/>
                    <a:lumOff val="5000"/>
                  </a:schemeClr>
                </a:solidFill>
                <a:effectLst/>
                <a:latin typeface="Roboto" panose="02000000000000000000" pitchFamily="2" charset="0"/>
              </a:rPr>
              <a:t>This command selected the month, booster version, and launch site for launches that failed to land on a drone ship in 2015.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lumMod val="95000"/>
                  <a:lumOff val="5000"/>
                </a:schemeClr>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t>Link -</a:t>
            </a:r>
            <a:r>
              <a:rPr lang="en-US" sz="2000" dirty="0">
                <a:solidFill>
                  <a:schemeClr val="bg1">
                    <a:lumMod val="95000"/>
                  </a:schemeClr>
                </a:solidFill>
              </a:rPr>
              <a:t> </a:t>
            </a:r>
            <a:r>
              <a:rPr lang="en-US" sz="2000" dirty="0">
                <a:solidFill>
                  <a:srgbClr val="0070C0"/>
                </a:solidFill>
              </a:rPr>
              <a:t>https://github.com/WinA308/SpaceX_Launches_Analysis_Prediction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4238"/>
            <a:ext cx="10804673" cy="4872154"/>
          </a:xfrm>
          <a:prstGeom prst="rect">
            <a:avLst/>
          </a:prstGeom>
        </p:spPr>
        <p:txBody>
          <a:bodyPr>
            <a:normAutofit fontScale="25000" lnSpcReduction="20000"/>
          </a:bodyPr>
          <a:lstStyle/>
          <a:p>
            <a:pPr marL="0" indent="0" algn="l">
              <a:buNone/>
            </a:pPr>
            <a:r>
              <a:rPr lang="en-US" sz="4800" b="1" i="0" dirty="0">
                <a:effectLst/>
                <a:latin typeface="Roboto" panose="02000000000000000000" pitchFamily="2" charset="0"/>
              </a:rPr>
              <a:t>Rationale for Adding Map Objects</a:t>
            </a:r>
            <a:endParaRPr lang="en-US" sz="4800" b="0" i="0" dirty="0">
              <a:effectLst/>
              <a:latin typeface="Roboto" panose="02000000000000000000" pitchFamily="2" charset="0"/>
            </a:endParaRPr>
          </a:p>
          <a:p>
            <a:pPr marL="0" indent="0">
              <a:buNone/>
            </a:pPr>
            <a:r>
              <a:rPr lang="en-US" sz="4800" b="1" i="0" dirty="0">
                <a:effectLst/>
                <a:latin typeface="Roboto" panose="02000000000000000000" pitchFamily="2" charset="0"/>
              </a:rPr>
              <a:t>Markers:</a:t>
            </a:r>
            <a:endParaRPr lang="en-US" sz="4800" b="0" i="0" dirty="0">
              <a:effectLst/>
              <a:latin typeface="Roboto" panose="02000000000000000000" pitchFamily="2" charset="0"/>
            </a:endParaRPr>
          </a:p>
          <a:p>
            <a:pPr marL="457200" lvl="1" indent="0">
              <a:buNone/>
            </a:pPr>
            <a:r>
              <a:rPr lang="en-US" sz="4800" b="1" i="0" dirty="0">
                <a:effectLst/>
                <a:latin typeface="Roboto" panose="02000000000000000000" pitchFamily="2" charset="0"/>
              </a:rPr>
              <a:t>Launch Site Visualization:</a:t>
            </a:r>
            <a:r>
              <a:rPr lang="en-US" sz="4800" b="0" i="0" dirty="0">
                <a:effectLst/>
                <a:latin typeface="Roboto" panose="02000000000000000000" pitchFamily="2" charset="0"/>
              </a:rPr>
              <a:t> Markers were essential to pinpoint the locations of different SpaceX launch sites on the map. By placing markers at the coordinates of each launch site, you provided a visual representation of their geographical distribution.</a:t>
            </a:r>
          </a:p>
          <a:p>
            <a:pPr marL="457200" lvl="1" indent="0">
              <a:buNone/>
            </a:pPr>
            <a:r>
              <a:rPr lang="en-US" sz="4800" b="1" i="0" dirty="0">
                <a:effectLst/>
                <a:latin typeface="Roboto" panose="02000000000000000000" pitchFamily="2" charset="0"/>
              </a:rPr>
              <a:t>Launch Outcome Representation:</a:t>
            </a:r>
            <a:r>
              <a:rPr lang="en-US" sz="4800" b="0" i="0" dirty="0">
                <a:effectLst/>
                <a:latin typeface="Roboto" panose="02000000000000000000" pitchFamily="2" charset="0"/>
              </a:rPr>
              <a:t> Color-coded markers (green for success, red for failure) allowed you to quickly assess the outcomes of launches at specific locations. This visual cue helped identify patterns or potential correlations between launch site and success rate.</a:t>
            </a:r>
          </a:p>
          <a:p>
            <a:pPr marL="0" indent="0">
              <a:buNone/>
            </a:pPr>
            <a:r>
              <a:rPr lang="en-US" sz="4800" b="1" i="0" dirty="0">
                <a:effectLst/>
                <a:latin typeface="Roboto" panose="02000000000000000000" pitchFamily="2" charset="0"/>
              </a:rPr>
              <a:t>Circles:</a:t>
            </a:r>
            <a:endParaRPr lang="en-US" sz="4800" b="0" i="0" dirty="0">
              <a:effectLst/>
              <a:latin typeface="Roboto" panose="02000000000000000000" pitchFamily="2" charset="0"/>
            </a:endParaRPr>
          </a:p>
          <a:p>
            <a:pPr marL="457200" lvl="1" indent="0">
              <a:buNone/>
            </a:pPr>
            <a:r>
              <a:rPr lang="en-US" sz="4800" b="1" i="0" dirty="0">
                <a:effectLst/>
                <a:latin typeface="Roboto" panose="02000000000000000000" pitchFamily="2" charset="0"/>
              </a:rPr>
              <a:t>Launch Site Emphasis:</a:t>
            </a:r>
            <a:r>
              <a:rPr lang="en-US" sz="4800" b="0" i="0" dirty="0">
                <a:effectLst/>
                <a:latin typeface="Roboto" panose="02000000000000000000" pitchFamily="2" charset="0"/>
              </a:rPr>
              <a:t> Circles drawn around launch sites served to visually highlight these areas on the map. The orange color and fixed radius made them easily distinguishable from other map elements, drawing attention to the launch site locations.</a:t>
            </a:r>
          </a:p>
          <a:p>
            <a:pPr marL="457200" lvl="1" indent="0">
              <a:buNone/>
            </a:pPr>
            <a:r>
              <a:rPr lang="en-US" sz="4800" b="1" i="0" dirty="0">
                <a:effectLst/>
                <a:latin typeface="Roboto" panose="02000000000000000000" pitchFamily="2" charset="0"/>
              </a:rPr>
              <a:t>Contextual Information:</a:t>
            </a:r>
            <a:r>
              <a:rPr lang="en-US" sz="4800" b="0" i="0" dirty="0">
                <a:effectLst/>
                <a:latin typeface="Roboto" panose="02000000000000000000" pitchFamily="2" charset="0"/>
              </a:rPr>
              <a:t> The popups associated with the circles provided additional information about the launch site when clicked, enhancing the user's understanding of the map.</a:t>
            </a:r>
          </a:p>
          <a:p>
            <a:pPr marL="0" indent="0">
              <a:buNone/>
            </a:pPr>
            <a:r>
              <a:rPr lang="en-US" sz="4800" b="1" i="0" dirty="0">
                <a:effectLst/>
                <a:latin typeface="Roboto" panose="02000000000000000000" pitchFamily="2" charset="0"/>
              </a:rPr>
              <a:t>Lines (</a:t>
            </a:r>
            <a:r>
              <a:rPr lang="en-US" sz="4800" b="1" i="0" dirty="0" err="1">
                <a:effectLst/>
                <a:latin typeface="Roboto" panose="02000000000000000000" pitchFamily="2" charset="0"/>
              </a:rPr>
              <a:t>PolyLines</a:t>
            </a:r>
            <a:r>
              <a:rPr lang="en-US" sz="4800" b="1" i="0" dirty="0">
                <a:effectLst/>
                <a:latin typeface="Roboto" panose="02000000000000000000" pitchFamily="2" charset="0"/>
              </a:rPr>
              <a:t>):</a:t>
            </a:r>
            <a:endParaRPr lang="en-US" sz="4800" b="0" i="0" dirty="0">
              <a:effectLst/>
              <a:latin typeface="Roboto" panose="02000000000000000000" pitchFamily="2" charset="0"/>
            </a:endParaRPr>
          </a:p>
          <a:p>
            <a:pPr marL="457200" lvl="1" indent="0">
              <a:buNone/>
            </a:pPr>
            <a:r>
              <a:rPr lang="en-US" sz="4800" b="1" i="0" dirty="0">
                <a:effectLst/>
                <a:latin typeface="Roboto" panose="02000000000000000000" pitchFamily="2" charset="0"/>
              </a:rPr>
              <a:t>Distance Visualization:</a:t>
            </a:r>
            <a:r>
              <a:rPr lang="en-US" sz="4800" b="0" i="0" dirty="0">
                <a:effectLst/>
                <a:latin typeface="Roboto" panose="02000000000000000000" pitchFamily="2" charset="0"/>
              </a:rPr>
              <a:t> Lines were primarily used to represent distances between launch sites and other points of interest, such as coastlines or cities. By drawing lines between these locations, you could visually assess their proximity and potential influences on launch operations.</a:t>
            </a:r>
          </a:p>
          <a:p>
            <a:pPr marL="457200" lvl="1" indent="0">
              <a:buNone/>
            </a:pPr>
            <a:r>
              <a:rPr lang="en-US" sz="4800" b="1" i="0" dirty="0">
                <a:effectLst/>
                <a:latin typeface="Roboto" panose="02000000000000000000" pitchFamily="2" charset="0"/>
              </a:rPr>
              <a:t>Geodesic Accuracy:</a:t>
            </a:r>
            <a:r>
              <a:rPr lang="en-US" sz="4800" b="0" i="0" dirty="0">
                <a:effectLst/>
                <a:latin typeface="Roboto" panose="02000000000000000000" pitchFamily="2" charset="0"/>
              </a:rPr>
              <a:t> Using geodesic lines ensured that the lines followed the Earth's curvature, providing a more accurate representation of distances, especially for longer distances.</a:t>
            </a:r>
          </a:p>
          <a:p>
            <a:pPr marL="0" indent="0">
              <a:buNone/>
            </a:pPr>
            <a:r>
              <a:rPr lang="en-US" sz="4800" b="1" i="0" dirty="0">
                <a:effectLst/>
                <a:latin typeface="Roboto" panose="02000000000000000000" pitchFamily="2" charset="0"/>
              </a:rPr>
              <a:t>Marker Cluster:</a:t>
            </a:r>
            <a:endParaRPr lang="en-US" sz="4800" b="0" i="0" dirty="0">
              <a:effectLst/>
              <a:latin typeface="Roboto" panose="02000000000000000000" pitchFamily="2" charset="0"/>
            </a:endParaRPr>
          </a:p>
          <a:p>
            <a:pPr marL="457200" lvl="1" indent="0">
              <a:buNone/>
            </a:pPr>
            <a:r>
              <a:rPr lang="en-US" sz="4800" b="1" i="0" dirty="0">
                <a:effectLst/>
                <a:latin typeface="Roboto" panose="02000000000000000000" pitchFamily="2" charset="0"/>
              </a:rPr>
              <a:t>Map Readability:</a:t>
            </a:r>
            <a:r>
              <a:rPr lang="en-US" sz="4800" b="0" i="0" dirty="0">
                <a:effectLst/>
                <a:latin typeface="Roboto" panose="02000000000000000000" pitchFamily="2" charset="0"/>
              </a:rPr>
              <a:t> When dealing with a large number of launch locations, individual markers can clutter the map, making it difficult to interpret. Marker clusters addressed this issue by grouping nearby markers into a single icon, improving map readability and overall user experience.</a:t>
            </a:r>
          </a:p>
          <a:p>
            <a:pPr marL="457200" lvl="1" indent="0">
              <a:buNone/>
            </a:pPr>
            <a:r>
              <a:rPr lang="en-US" sz="4800" b="1" i="0" dirty="0">
                <a:effectLst/>
                <a:latin typeface="Roboto" panose="02000000000000000000" pitchFamily="2" charset="0"/>
              </a:rPr>
              <a:t>Interactive Exploration:</a:t>
            </a:r>
            <a:r>
              <a:rPr lang="en-US" sz="4800" b="0" i="0" dirty="0">
                <a:effectLst/>
                <a:latin typeface="Roboto" panose="02000000000000000000" pitchFamily="2" charset="0"/>
              </a:rPr>
              <a:t> The ability of marker clusters to expand and reveal individual markers when zoomed in allowed for interactive exploration of the data. Users could easily navigate between an overview of all launch locations and a detailed view of specific areas.</a:t>
            </a:r>
          </a:p>
          <a:p>
            <a:pPr marL="0" indent="0" algn="l">
              <a:buNone/>
            </a:pPr>
            <a:r>
              <a:rPr lang="en-US" sz="4800" b="0" i="0" dirty="0">
                <a:effectLst/>
                <a:latin typeface="Roboto" panose="02000000000000000000" pitchFamily="2" charset="0"/>
              </a:rPr>
              <a:t>.</a:t>
            </a:r>
          </a:p>
          <a:p>
            <a:r>
              <a:rPr lang="en-US" sz="9600" dirty="0"/>
              <a:t>Link -</a:t>
            </a:r>
            <a:r>
              <a:rPr lang="en-US" sz="9600" dirty="0">
                <a:solidFill>
                  <a:schemeClr val="bg1">
                    <a:lumMod val="95000"/>
                  </a:schemeClr>
                </a:solidFill>
              </a:rPr>
              <a:t> </a:t>
            </a:r>
            <a:r>
              <a:rPr lang="en-US" sz="9600" dirty="0">
                <a:solidFill>
                  <a:srgbClr val="0070C0"/>
                </a:solidFill>
              </a:rPr>
              <a:t>https://github.com/WinA308/SpaceX_Launches_Analysis_Prediction</a:t>
            </a:r>
          </a:p>
          <a:p>
            <a:endParaRPr lang="en-US" sz="9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1090"/>
            <a:ext cx="9745589" cy="5526910"/>
          </a:xfrm>
          <a:prstGeom prst="rect">
            <a:avLst/>
          </a:prstGeom>
        </p:spPr>
        <p:txBody>
          <a:bodyPr vert="horz" lIns="91440" tIns="45720" rIns="91440" bIns="45720" rtlCol="0" anchor="t">
            <a:normAutofit fontScale="47500" lnSpcReduction="20000"/>
          </a:bodyPr>
          <a:lstStyle/>
          <a:p>
            <a:pPr marL="0" indent="0" algn="l">
              <a:buNone/>
            </a:pPr>
            <a:endParaRPr lang="en-US" b="0" i="0" dirty="0">
              <a:effectLst/>
              <a:latin typeface="Roboto" panose="02000000000000000000" pitchFamily="2" charset="0"/>
            </a:endParaRPr>
          </a:p>
          <a:p>
            <a:r>
              <a:rPr lang="en-US" b="1" i="0" dirty="0">
                <a:effectLst/>
                <a:latin typeface="Roboto" panose="02000000000000000000" pitchFamily="2" charset="0"/>
              </a:rPr>
              <a:t>Pie Chart:</a:t>
            </a:r>
            <a:endParaRPr lang="en-US" b="0" i="0" dirty="0">
              <a:effectLst/>
              <a:latin typeface="Roboto" panose="02000000000000000000" pitchFamily="2" charset="0"/>
            </a:endParaRPr>
          </a:p>
          <a:p>
            <a:pPr marL="742950" lvl="1" indent="-285750" algn="l">
              <a:buFont typeface="+mj-lt"/>
              <a:buAutoNum type="arabicPeriod"/>
            </a:pPr>
            <a:r>
              <a:rPr lang="en-US" sz="2800" b="1" i="0" dirty="0">
                <a:effectLst/>
                <a:latin typeface="Roboto" panose="02000000000000000000" pitchFamily="2" charset="0"/>
              </a:rPr>
              <a:t>Purpose:</a:t>
            </a:r>
            <a:r>
              <a:rPr lang="en-US" sz="2800" b="0" i="0" dirty="0">
                <a:effectLst/>
                <a:latin typeface="Roboto" panose="02000000000000000000" pitchFamily="2" charset="0"/>
              </a:rPr>
              <a:t> To show the proportion of successful and failed launches for a selected launch site or across all sites.</a:t>
            </a:r>
          </a:p>
          <a:p>
            <a:pPr marL="742950" lvl="1" indent="-285750" algn="l">
              <a:buFont typeface="+mj-lt"/>
              <a:buAutoNum type="arabicPeriod"/>
            </a:pPr>
            <a:r>
              <a:rPr lang="en-US" sz="2800" b="1" i="0" dirty="0">
                <a:effectLst/>
                <a:latin typeface="Roboto" panose="02000000000000000000" pitchFamily="2" charset="0"/>
              </a:rPr>
              <a:t>Interaction:</a:t>
            </a:r>
            <a:r>
              <a:rPr lang="en-US" sz="2800" b="0" i="0" dirty="0">
                <a:effectLst/>
                <a:latin typeface="Roboto" panose="02000000000000000000" pitchFamily="2" charset="0"/>
              </a:rPr>
              <a:t> The pie chart dynamically updates based on the launch site selected in the dropdown menu.</a:t>
            </a:r>
          </a:p>
          <a:p>
            <a:pPr marL="742950" lvl="1" indent="-285750" algn="l">
              <a:buFont typeface="+mj-lt"/>
              <a:buAutoNum type="arabicPeriod"/>
            </a:pPr>
            <a:r>
              <a:rPr lang="en-US" sz="2800" b="1" i="0" dirty="0">
                <a:effectLst/>
                <a:latin typeface="Roboto" panose="02000000000000000000" pitchFamily="2" charset="0"/>
              </a:rPr>
              <a:t>Rationale:</a:t>
            </a:r>
            <a:r>
              <a:rPr lang="en-US" sz="2800" b="0" i="0" dirty="0">
                <a:effectLst/>
                <a:latin typeface="Roboto" panose="02000000000000000000" pitchFamily="2" charset="0"/>
              </a:rPr>
              <a:t> Provides a quick visual overview of launch success rates, allowing users to compare outcomes across different sites or see the overall success/failure distribution.</a:t>
            </a:r>
          </a:p>
          <a:p>
            <a:r>
              <a:rPr lang="en-US" b="1" i="0" dirty="0">
                <a:effectLst/>
                <a:latin typeface="Roboto" panose="02000000000000000000" pitchFamily="2" charset="0"/>
              </a:rPr>
              <a:t>Scatter Plot:</a:t>
            </a:r>
            <a:endParaRPr lang="en-US" b="0" i="0" dirty="0">
              <a:effectLst/>
              <a:latin typeface="Roboto" panose="02000000000000000000" pitchFamily="2" charset="0"/>
            </a:endParaRPr>
          </a:p>
          <a:p>
            <a:pPr marL="742950" lvl="1" indent="-285750" algn="l">
              <a:buFont typeface="+mj-lt"/>
              <a:buAutoNum type="arabicPeriod"/>
            </a:pPr>
            <a:r>
              <a:rPr lang="en-US" sz="2800" b="1" i="0" dirty="0">
                <a:effectLst/>
                <a:latin typeface="Roboto" panose="02000000000000000000" pitchFamily="2" charset="0"/>
              </a:rPr>
              <a:t>Purpose:</a:t>
            </a:r>
            <a:r>
              <a:rPr lang="en-US" sz="2800" b="0" i="0" dirty="0">
                <a:effectLst/>
                <a:latin typeface="Roboto" panose="02000000000000000000" pitchFamily="2" charset="0"/>
              </a:rPr>
              <a:t> To visualize the relationship between payload mass and launch outcome, colored by booster version.</a:t>
            </a:r>
          </a:p>
          <a:p>
            <a:pPr marL="742950" lvl="1" indent="-285750" algn="l">
              <a:buFont typeface="+mj-lt"/>
              <a:buAutoNum type="arabicPeriod"/>
            </a:pPr>
            <a:r>
              <a:rPr lang="en-US" sz="2800" b="1" i="0" dirty="0">
                <a:effectLst/>
                <a:latin typeface="Roboto" panose="02000000000000000000" pitchFamily="2" charset="0"/>
              </a:rPr>
              <a:t>Interactions:</a:t>
            </a:r>
            <a:endParaRPr lang="en-US" sz="2800" b="0" i="0" dirty="0">
              <a:effectLst/>
              <a:latin typeface="Roboto" panose="02000000000000000000" pitchFamily="2" charset="0"/>
            </a:endParaRPr>
          </a:p>
          <a:p>
            <a:pPr marL="1143000" lvl="2" indent="-228600" algn="l">
              <a:buFont typeface="+mj-lt"/>
              <a:buAutoNum type="arabicPeriod"/>
            </a:pPr>
            <a:r>
              <a:rPr lang="en-US" sz="2800" b="0" i="0" dirty="0">
                <a:effectLst/>
                <a:latin typeface="Roboto" panose="02000000000000000000" pitchFamily="2" charset="0"/>
              </a:rPr>
              <a:t>Users can filter data by launch site using the dropdown menu.</a:t>
            </a:r>
          </a:p>
          <a:p>
            <a:pPr marL="1143000" lvl="2" indent="-228600" algn="l">
              <a:buFont typeface="+mj-lt"/>
              <a:buAutoNum type="arabicPeriod"/>
            </a:pPr>
            <a:r>
              <a:rPr lang="en-US" sz="2800" b="0" i="0" dirty="0">
                <a:effectLst/>
                <a:latin typeface="Roboto" panose="02000000000000000000" pitchFamily="2" charset="0"/>
              </a:rPr>
              <a:t>Users can adjust the range of payload mass using a slider.</a:t>
            </a:r>
          </a:p>
          <a:p>
            <a:pPr marL="742950" lvl="1" indent="-285750" algn="l">
              <a:buFont typeface="+mj-lt"/>
              <a:buAutoNum type="arabicPeriod"/>
            </a:pPr>
            <a:r>
              <a:rPr lang="en-US" sz="2800" b="1" i="0" dirty="0">
                <a:effectLst/>
                <a:latin typeface="Roboto" panose="02000000000000000000" pitchFamily="2" charset="0"/>
              </a:rPr>
              <a:t>Rationale:</a:t>
            </a:r>
            <a:r>
              <a:rPr lang="en-US" sz="2800" b="0" i="0" dirty="0">
                <a:effectLst/>
                <a:latin typeface="Roboto" panose="02000000000000000000" pitchFamily="2" charset="0"/>
              </a:rPr>
              <a:t> Allows users to explore the correlation between payload mass and launch success, consider the impact of booster version, and focus on specific launch sites or payload ranges.</a:t>
            </a:r>
          </a:p>
          <a:p>
            <a:r>
              <a:rPr lang="en-US" b="1" i="0" dirty="0">
                <a:effectLst/>
                <a:latin typeface="Roboto" panose="02000000000000000000" pitchFamily="2" charset="0"/>
              </a:rPr>
              <a:t>Dropdown Menu:</a:t>
            </a:r>
            <a:endParaRPr lang="en-US" b="0" i="0" dirty="0">
              <a:effectLst/>
              <a:latin typeface="Roboto" panose="02000000000000000000" pitchFamily="2" charset="0"/>
            </a:endParaRPr>
          </a:p>
          <a:p>
            <a:pPr marL="742950" lvl="1" indent="-285750" algn="l">
              <a:buFont typeface="+mj-lt"/>
              <a:buAutoNum type="arabicPeriod"/>
            </a:pPr>
            <a:r>
              <a:rPr lang="en-US" sz="2800" b="1" i="0" dirty="0">
                <a:effectLst/>
                <a:latin typeface="Roboto" panose="02000000000000000000" pitchFamily="2" charset="0"/>
              </a:rPr>
              <a:t>Purpose:</a:t>
            </a:r>
            <a:r>
              <a:rPr lang="en-US" sz="2800" b="0" i="0" dirty="0">
                <a:effectLst/>
                <a:latin typeface="Roboto" panose="02000000000000000000" pitchFamily="2" charset="0"/>
              </a:rPr>
              <a:t> To select a specific launch site for filtering data in both the pie chart and scatter plot.</a:t>
            </a:r>
          </a:p>
          <a:p>
            <a:pPr marL="742950" lvl="1" indent="-285750" algn="l">
              <a:buFont typeface="+mj-lt"/>
              <a:buAutoNum type="arabicPeriod"/>
            </a:pPr>
            <a:r>
              <a:rPr lang="en-US" sz="2800" b="1" i="0" dirty="0">
                <a:effectLst/>
                <a:latin typeface="Roboto" panose="02000000000000000000" pitchFamily="2" charset="0"/>
              </a:rPr>
              <a:t>Options:</a:t>
            </a:r>
            <a:r>
              <a:rPr lang="en-US" sz="2800" b="0" i="0" dirty="0">
                <a:effectLst/>
                <a:latin typeface="Roboto" panose="02000000000000000000" pitchFamily="2" charset="0"/>
              </a:rPr>
              <a:t> Includes "All Sites" and individual launch site names.</a:t>
            </a:r>
          </a:p>
          <a:p>
            <a:pPr marL="742950" lvl="1" indent="-285750" algn="l">
              <a:buFont typeface="+mj-lt"/>
              <a:buAutoNum type="arabicPeriod"/>
            </a:pPr>
            <a:r>
              <a:rPr lang="en-US" sz="2800" b="1" i="0" dirty="0">
                <a:effectLst/>
                <a:latin typeface="Roboto" panose="02000000000000000000" pitchFamily="2" charset="0"/>
              </a:rPr>
              <a:t>Rationale:</a:t>
            </a:r>
            <a:r>
              <a:rPr lang="en-US" sz="2800" b="0" i="0" dirty="0">
                <a:effectLst/>
                <a:latin typeface="Roboto" panose="02000000000000000000" pitchFamily="2" charset="0"/>
              </a:rPr>
              <a:t> Enables users to focus their analysis on particular launch sites or view overall trends across all sites.</a:t>
            </a:r>
          </a:p>
          <a:p>
            <a:r>
              <a:rPr lang="en-US" b="1" i="0" dirty="0">
                <a:effectLst/>
                <a:latin typeface="Roboto" panose="02000000000000000000" pitchFamily="2" charset="0"/>
              </a:rPr>
              <a:t>Range Slider:</a:t>
            </a:r>
            <a:endParaRPr lang="en-US" b="0" i="0" dirty="0">
              <a:effectLst/>
              <a:latin typeface="Roboto" panose="02000000000000000000" pitchFamily="2" charset="0"/>
            </a:endParaRPr>
          </a:p>
          <a:p>
            <a:pPr marL="742950" lvl="1" indent="-285750" algn="l">
              <a:buFont typeface="+mj-lt"/>
              <a:buAutoNum type="arabicPeriod"/>
            </a:pPr>
            <a:r>
              <a:rPr lang="en-US" sz="2800" b="1" i="0" dirty="0">
                <a:effectLst/>
                <a:latin typeface="Roboto" panose="02000000000000000000" pitchFamily="2" charset="0"/>
              </a:rPr>
              <a:t>Purpose:</a:t>
            </a:r>
            <a:r>
              <a:rPr lang="en-US" sz="2800" b="0" i="0" dirty="0">
                <a:effectLst/>
                <a:latin typeface="Roboto" panose="02000000000000000000" pitchFamily="2" charset="0"/>
              </a:rPr>
              <a:t> To filter data by payload mass in the scatter plot.</a:t>
            </a:r>
          </a:p>
          <a:p>
            <a:pPr marL="742950" lvl="1" indent="-285750" algn="l">
              <a:buFont typeface="+mj-lt"/>
              <a:buAutoNum type="arabicPeriod"/>
            </a:pPr>
            <a:r>
              <a:rPr lang="en-US" sz="2800" b="1" i="0" dirty="0">
                <a:effectLst/>
                <a:latin typeface="Roboto" panose="02000000000000000000" pitchFamily="2" charset="0"/>
              </a:rPr>
              <a:t>Range:</a:t>
            </a:r>
            <a:r>
              <a:rPr lang="en-US" sz="2800" b="0" i="0" dirty="0">
                <a:effectLst/>
                <a:latin typeface="Roboto" panose="02000000000000000000" pitchFamily="2" charset="0"/>
              </a:rPr>
              <a:t> Covers the minimum and maximum payload mass values in the dataset.</a:t>
            </a:r>
          </a:p>
          <a:p>
            <a:pPr marL="742950" lvl="1" indent="-285750" algn="l">
              <a:buFont typeface="+mj-lt"/>
              <a:buAutoNum type="arabicPeriod"/>
            </a:pPr>
            <a:r>
              <a:rPr lang="en-US" sz="2800" b="1" i="0" dirty="0">
                <a:effectLst/>
                <a:latin typeface="Roboto" panose="02000000000000000000" pitchFamily="2" charset="0"/>
              </a:rPr>
              <a:t>Rationale:</a:t>
            </a:r>
            <a:r>
              <a:rPr lang="en-US" sz="2800" b="0" i="0" dirty="0">
                <a:effectLst/>
                <a:latin typeface="Roboto" panose="02000000000000000000" pitchFamily="2" charset="0"/>
              </a:rPr>
              <a:t> Allows users to investigate launch outcomes for specific payload ranges, identifying potential relationships between payload mass and success.</a:t>
            </a:r>
            <a:endParaRPr lang="en-US" sz="2200" dirty="0">
              <a:solidFill>
                <a:schemeClr val="accent3">
                  <a:lumMod val="25000"/>
                </a:schemeClr>
              </a:solidFill>
              <a:latin typeface="Abadi" panose="020B0604020104020204" pitchFamily="34" charset="0"/>
            </a:endParaRPr>
          </a:p>
          <a:p>
            <a:pPr marL="0" indent="0">
              <a:buNone/>
            </a:pPr>
            <a:r>
              <a:rPr lang="en-US" sz="2800" dirty="0"/>
              <a:t>Link -</a:t>
            </a:r>
            <a:r>
              <a:rPr lang="en-US" sz="2800" dirty="0">
                <a:solidFill>
                  <a:schemeClr val="bg1">
                    <a:lumMod val="95000"/>
                  </a:schemeClr>
                </a:solidFill>
              </a:rPr>
              <a:t> </a:t>
            </a:r>
            <a:r>
              <a:rPr lang="en-US" sz="2800" dirty="0">
                <a:solidFill>
                  <a:srgbClr val="0070C0"/>
                </a:solidFill>
              </a:rPr>
              <a:t>https://github.com/WinA308/SpaceX_Launches_Analysis_Prediction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513"/>
            <a:ext cx="5758112" cy="4999837"/>
          </a:xfrm>
          <a:prstGeom prst="rect">
            <a:avLst/>
          </a:prstGeom>
        </p:spPr>
        <p:txBody>
          <a:bodyPr>
            <a:normAutofit fontScale="70000" lnSpcReduction="20000"/>
          </a:bodyPr>
          <a:lstStyle/>
          <a:p>
            <a:pPr algn="l">
              <a:buFont typeface="Arial" panose="020B0604020202020204" pitchFamily="34" charset="0"/>
              <a:buChar char="•"/>
            </a:pPr>
            <a:r>
              <a:rPr lang="en-IN" sz="2300" b="1" i="0" dirty="0">
                <a:effectLst/>
                <a:latin typeface="Roboto" panose="02000000000000000000" pitchFamily="2" charset="0"/>
              </a:rPr>
              <a:t>Feature Selection:</a:t>
            </a:r>
            <a:r>
              <a:rPr lang="en-IN" sz="2300" b="0" i="0" dirty="0">
                <a:effectLst/>
                <a:latin typeface="Roboto" panose="02000000000000000000" pitchFamily="2" charset="0"/>
              </a:rPr>
              <a:t> Identifying relevant features (</a:t>
            </a:r>
            <a:r>
              <a:rPr lang="en-IN" sz="2300" b="0" i="0" dirty="0" err="1">
                <a:effectLst/>
                <a:latin typeface="Roboto" panose="02000000000000000000" pitchFamily="2" charset="0"/>
              </a:rPr>
              <a:t>FlightNumber</a:t>
            </a:r>
            <a:r>
              <a:rPr lang="en-IN" sz="2300" b="0" i="0" dirty="0">
                <a:effectLst/>
                <a:latin typeface="Roboto" panose="02000000000000000000" pitchFamily="2" charset="0"/>
              </a:rPr>
              <a:t>, </a:t>
            </a:r>
            <a:r>
              <a:rPr lang="en-IN" sz="2300" b="0" i="0" dirty="0" err="1">
                <a:effectLst/>
                <a:latin typeface="Roboto" panose="02000000000000000000" pitchFamily="2" charset="0"/>
              </a:rPr>
              <a:t>PayloadMass</a:t>
            </a:r>
            <a:r>
              <a:rPr lang="en-IN" sz="2300" b="0" i="0" dirty="0">
                <a:effectLst/>
                <a:latin typeface="Roboto" panose="02000000000000000000" pitchFamily="2" charset="0"/>
              </a:rPr>
              <a:t>, Orbit, </a:t>
            </a:r>
            <a:r>
              <a:rPr lang="en-IN" sz="2300" b="0" i="0" dirty="0" err="1">
                <a:effectLst/>
                <a:latin typeface="Roboto" panose="02000000000000000000" pitchFamily="2" charset="0"/>
              </a:rPr>
              <a:t>LaunchSite</a:t>
            </a:r>
            <a:r>
              <a:rPr lang="en-IN" sz="2300" b="0" i="0" dirty="0">
                <a:effectLst/>
                <a:latin typeface="Roboto" panose="02000000000000000000" pitchFamily="2" charset="0"/>
              </a:rPr>
              <a:t>, etc.) for model training.</a:t>
            </a:r>
          </a:p>
          <a:p>
            <a:pPr algn="l">
              <a:buFont typeface="Arial" panose="020B0604020202020204" pitchFamily="34" charset="0"/>
              <a:buChar char="•"/>
            </a:pPr>
            <a:r>
              <a:rPr lang="en-IN" sz="2300" b="1" i="0" dirty="0">
                <a:effectLst/>
                <a:latin typeface="Roboto" panose="02000000000000000000" pitchFamily="2" charset="0"/>
              </a:rPr>
              <a:t>Data Preprocessing:</a:t>
            </a:r>
            <a:r>
              <a:rPr lang="en-IN" sz="2300" b="0" i="0" dirty="0">
                <a:effectLst/>
                <a:latin typeface="Roboto" panose="02000000000000000000" pitchFamily="2" charset="0"/>
              </a:rPr>
              <a:t> Transforming categorical features using one-hot encoding and scaling numerical features using </a:t>
            </a:r>
            <a:r>
              <a:rPr lang="en-IN" sz="2300" b="0" i="0" dirty="0" err="1">
                <a:effectLst/>
                <a:latin typeface="Roboto" panose="02000000000000000000" pitchFamily="2" charset="0"/>
              </a:rPr>
              <a:t>StandardScaler</a:t>
            </a:r>
            <a:r>
              <a:rPr lang="en-IN" sz="2300" b="0" i="0" dirty="0">
                <a:effectLst/>
                <a:latin typeface="Roboto" panose="02000000000000000000" pitchFamily="2" charset="0"/>
              </a:rPr>
              <a:t>.</a:t>
            </a:r>
          </a:p>
          <a:p>
            <a:pPr algn="l">
              <a:buFont typeface="Arial" panose="020B0604020202020204" pitchFamily="34" charset="0"/>
              <a:buChar char="•"/>
            </a:pPr>
            <a:r>
              <a:rPr lang="en-IN" sz="2300" b="1" i="0" dirty="0">
                <a:effectLst/>
                <a:latin typeface="Roboto" panose="02000000000000000000" pitchFamily="2" charset="0"/>
              </a:rPr>
              <a:t>Model Selection:</a:t>
            </a:r>
            <a:r>
              <a:rPr lang="en-IN" sz="2300" b="0" i="0" dirty="0">
                <a:effectLst/>
                <a:latin typeface="Roboto" panose="02000000000000000000" pitchFamily="2" charset="0"/>
              </a:rPr>
              <a:t> Evaluating Logistic Regression, Support Vector Machine, Decision Tree, and K-Nearest </a:t>
            </a:r>
            <a:r>
              <a:rPr lang="en-IN" sz="2300" b="0" i="0" dirty="0" err="1">
                <a:effectLst/>
                <a:latin typeface="Roboto" panose="02000000000000000000" pitchFamily="2" charset="0"/>
              </a:rPr>
              <a:t>Neighbors</a:t>
            </a:r>
            <a:r>
              <a:rPr lang="en-IN" sz="2300" b="0" i="0" dirty="0">
                <a:effectLst/>
                <a:latin typeface="Roboto" panose="02000000000000000000" pitchFamily="2" charset="0"/>
              </a:rPr>
              <a:t> classifiers.</a:t>
            </a:r>
          </a:p>
          <a:p>
            <a:pPr algn="l">
              <a:buFont typeface="Arial" panose="020B0604020202020204" pitchFamily="34" charset="0"/>
              <a:buChar char="•"/>
            </a:pPr>
            <a:r>
              <a:rPr lang="en-IN" sz="2300" b="1" i="0" dirty="0">
                <a:effectLst/>
                <a:latin typeface="Roboto" panose="02000000000000000000" pitchFamily="2" charset="0"/>
              </a:rPr>
              <a:t>Hyperparameter Tuning:</a:t>
            </a:r>
            <a:r>
              <a:rPr lang="en-IN" sz="2300" b="0" i="0" dirty="0">
                <a:effectLst/>
                <a:latin typeface="Roboto" panose="02000000000000000000" pitchFamily="2" charset="0"/>
              </a:rPr>
              <a:t> Using </a:t>
            </a:r>
            <a:r>
              <a:rPr lang="en-IN" sz="2300" b="0" i="0" dirty="0" err="1">
                <a:effectLst/>
                <a:latin typeface="Roboto" panose="02000000000000000000" pitchFamily="2" charset="0"/>
              </a:rPr>
              <a:t>GridSearchCV</a:t>
            </a:r>
            <a:r>
              <a:rPr lang="en-IN" sz="2300" b="0" i="0" dirty="0">
                <a:effectLst/>
                <a:latin typeface="Roboto" panose="02000000000000000000" pitchFamily="2" charset="0"/>
              </a:rPr>
              <a:t> to find optimal model parameters.</a:t>
            </a:r>
          </a:p>
          <a:p>
            <a:pPr algn="l">
              <a:buFont typeface="Arial" panose="020B0604020202020204" pitchFamily="34" charset="0"/>
              <a:buChar char="•"/>
            </a:pPr>
            <a:r>
              <a:rPr lang="en-IN" sz="2300" b="1" i="0" dirty="0">
                <a:effectLst/>
                <a:latin typeface="Roboto" panose="02000000000000000000" pitchFamily="2" charset="0"/>
              </a:rPr>
              <a:t>Cross-Validation:</a:t>
            </a:r>
            <a:r>
              <a:rPr lang="en-IN" sz="2300" b="0" i="0" dirty="0">
                <a:effectLst/>
                <a:latin typeface="Roboto" panose="02000000000000000000" pitchFamily="2" charset="0"/>
              </a:rPr>
              <a:t> Employing train-test split (80-20) and k-fold cross-validation to assess model performance on unseen data.</a:t>
            </a:r>
          </a:p>
          <a:p>
            <a:pPr algn="l">
              <a:buFont typeface="Arial" panose="020B0604020202020204" pitchFamily="34" charset="0"/>
              <a:buChar char="•"/>
            </a:pPr>
            <a:r>
              <a:rPr lang="en-IN" sz="2300" b="1" i="0" dirty="0">
                <a:effectLst/>
                <a:latin typeface="Roboto" panose="02000000000000000000" pitchFamily="2" charset="0"/>
              </a:rPr>
              <a:t>Evaluation Metrics:</a:t>
            </a:r>
            <a:r>
              <a:rPr lang="en-IN" sz="2300" b="0" i="0" dirty="0">
                <a:effectLst/>
                <a:latin typeface="Roboto" panose="02000000000000000000" pitchFamily="2" charset="0"/>
              </a:rPr>
              <a:t> Using accuracy, precision, recall, F1-score, and confusion matrix to compare model performance.</a:t>
            </a:r>
          </a:p>
          <a:p>
            <a:pPr algn="l">
              <a:buFont typeface="Arial" panose="020B0604020202020204" pitchFamily="34" charset="0"/>
              <a:buChar char="•"/>
            </a:pPr>
            <a:r>
              <a:rPr lang="en-IN" sz="2300" b="1" i="0" dirty="0">
                <a:effectLst/>
                <a:latin typeface="Roboto" panose="02000000000000000000" pitchFamily="2" charset="0"/>
              </a:rPr>
              <a:t>Model Improvement:</a:t>
            </a:r>
            <a:r>
              <a:rPr lang="en-IN" sz="2300" b="0" i="0" dirty="0">
                <a:effectLst/>
                <a:latin typeface="Roboto" panose="02000000000000000000" pitchFamily="2" charset="0"/>
              </a:rPr>
              <a:t> Iteratively adjusting model parameters, features, and algorithms to enhance performance.</a:t>
            </a:r>
          </a:p>
          <a:p>
            <a:pPr algn="l">
              <a:buFont typeface="Arial" panose="020B0604020202020204" pitchFamily="34" charset="0"/>
              <a:buChar char="•"/>
            </a:pPr>
            <a:r>
              <a:rPr lang="en-IN" sz="2300" b="1" i="0" dirty="0">
                <a:effectLst/>
                <a:latin typeface="Roboto" panose="02000000000000000000" pitchFamily="2" charset="0"/>
              </a:rPr>
              <a:t>Best Model Selection:</a:t>
            </a:r>
            <a:r>
              <a:rPr lang="en-IN" sz="2300" b="0" i="0" dirty="0">
                <a:effectLst/>
                <a:latin typeface="Roboto" panose="02000000000000000000" pitchFamily="2" charset="0"/>
              </a:rPr>
              <a:t> Identifying the model with the highest performance based on evaluation metrics and suitability for the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077523E-E337-5195-27E4-2F20D4C5B403}"/>
              </a:ext>
            </a:extLst>
          </p:cNvPr>
          <p:cNvSpPr txBox="1">
            <a:spLocks/>
          </p:cNvSpPr>
          <p:nvPr/>
        </p:nvSpPr>
        <p:spPr>
          <a:xfrm>
            <a:off x="6400800" y="1258466"/>
            <a:ext cx="5057172" cy="4864431"/>
          </a:xfrm>
          <a:prstGeom prst="rect">
            <a:avLst/>
          </a:prstGeom>
          <a:solidFill>
            <a:schemeClr val="tx1">
              <a:lumMod val="95000"/>
              <a:lumOff val="5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7" name="Flowchart: Process 6">
            <a:extLst>
              <a:ext uri="{FF2B5EF4-FFF2-40B4-BE49-F238E27FC236}">
                <a16:creationId xmlns:a16="http://schemas.microsoft.com/office/drawing/2014/main" id="{2779C72F-7ECA-725E-3D2B-D0D3D276D2F9}"/>
              </a:ext>
            </a:extLst>
          </p:cNvPr>
          <p:cNvSpPr/>
          <p:nvPr/>
        </p:nvSpPr>
        <p:spPr>
          <a:xfrm>
            <a:off x="8929386" y="3294455"/>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b="1" i="0" dirty="0">
                <a:effectLst/>
                <a:latin typeface="Roboto" panose="02000000000000000000" pitchFamily="2" charset="0"/>
              </a:rPr>
              <a:t>Hyper-parameter Tuning</a:t>
            </a:r>
            <a:endParaRPr lang="en-IN" sz="1050" dirty="0"/>
          </a:p>
        </p:txBody>
      </p:sp>
      <p:sp>
        <p:nvSpPr>
          <p:cNvPr id="8" name="Flowchart: Process 7">
            <a:extLst>
              <a:ext uri="{FF2B5EF4-FFF2-40B4-BE49-F238E27FC236}">
                <a16:creationId xmlns:a16="http://schemas.microsoft.com/office/drawing/2014/main" id="{E24CB4E0-C414-E987-CD05-90DFC8D22D77}"/>
              </a:ext>
            </a:extLst>
          </p:cNvPr>
          <p:cNvSpPr/>
          <p:nvPr/>
        </p:nvSpPr>
        <p:spPr>
          <a:xfrm>
            <a:off x="6528123" y="2352838"/>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Feature Selection</a:t>
            </a:r>
          </a:p>
        </p:txBody>
      </p:sp>
      <p:sp>
        <p:nvSpPr>
          <p:cNvPr id="9" name="Flowchart: Process 8">
            <a:extLst>
              <a:ext uri="{FF2B5EF4-FFF2-40B4-BE49-F238E27FC236}">
                <a16:creationId xmlns:a16="http://schemas.microsoft.com/office/drawing/2014/main" id="{314D4E88-D2F2-36C9-A19A-EEA97CFA79C3}"/>
              </a:ext>
            </a:extLst>
          </p:cNvPr>
          <p:cNvSpPr/>
          <p:nvPr/>
        </p:nvSpPr>
        <p:spPr>
          <a:xfrm>
            <a:off x="7777226" y="2362207"/>
            <a:ext cx="914400" cy="809249"/>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b="1" i="0" dirty="0">
                <a:effectLst/>
                <a:latin typeface="Roboto" panose="02000000000000000000" pitchFamily="2" charset="0"/>
              </a:rPr>
              <a:t>Data Pre-processing</a:t>
            </a:r>
            <a:endParaRPr lang="en-IN" sz="1100" dirty="0"/>
          </a:p>
        </p:txBody>
      </p:sp>
      <p:sp>
        <p:nvSpPr>
          <p:cNvPr id="10" name="Flowchart: Process 9">
            <a:extLst>
              <a:ext uri="{FF2B5EF4-FFF2-40B4-BE49-F238E27FC236}">
                <a16:creationId xmlns:a16="http://schemas.microsoft.com/office/drawing/2014/main" id="{11F41677-62B8-0B47-BF6B-2C814571EAA9}"/>
              </a:ext>
            </a:extLst>
          </p:cNvPr>
          <p:cNvSpPr/>
          <p:nvPr/>
        </p:nvSpPr>
        <p:spPr>
          <a:xfrm>
            <a:off x="8929386" y="2343259"/>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b="1" i="0" dirty="0">
                <a:effectLst/>
                <a:latin typeface="Roboto" panose="02000000000000000000" pitchFamily="2" charset="0"/>
              </a:rPr>
              <a:t> Model Selection</a:t>
            </a:r>
            <a:endParaRPr lang="en-IN" sz="1100" dirty="0"/>
          </a:p>
        </p:txBody>
      </p:sp>
      <p:sp>
        <p:nvSpPr>
          <p:cNvPr id="11" name="Flowchart: Process 10">
            <a:extLst>
              <a:ext uri="{FF2B5EF4-FFF2-40B4-BE49-F238E27FC236}">
                <a16:creationId xmlns:a16="http://schemas.microsoft.com/office/drawing/2014/main" id="{DC68D8C4-5845-9892-EE9A-54BBB2B15726}"/>
              </a:ext>
            </a:extLst>
          </p:cNvPr>
          <p:cNvSpPr/>
          <p:nvPr/>
        </p:nvSpPr>
        <p:spPr>
          <a:xfrm>
            <a:off x="6506214" y="1403343"/>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sp>
        <p:nvSpPr>
          <p:cNvPr id="12" name="Flowchart: Process 11">
            <a:extLst>
              <a:ext uri="{FF2B5EF4-FFF2-40B4-BE49-F238E27FC236}">
                <a16:creationId xmlns:a16="http://schemas.microsoft.com/office/drawing/2014/main" id="{9CE7721B-819D-0358-B1A9-E9245F34EB2E}"/>
              </a:ext>
            </a:extLst>
          </p:cNvPr>
          <p:cNvSpPr/>
          <p:nvPr/>
        </p:nvSpPr>
        <p:spPr>
          <a:xfrm>
            <a:off x="8934693" y="4353690"/>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i="0" dirty="0">
                <a:effectLst/>
                <a:latin typeface="Roboto" panose="02000000000000000000" pitchFamily="2" charset="0"/>
              </a:rPr>
              <a:t>Cross-Validation</a:t>
            </a:r>
            <a:endParaRPr lang="en-IN" sz="1200" dirty="0"/>
          </a:p>
        </p:txBody>
      </p:sp>
      <p:sp>
        <p:nvSpPr>
          <p:cNvPr id="13" name="Flowchart: Process 12">
            <a:extLst>
              <a:ext uri="{FF2B5EF4-FFF2-40B4-BE49-F238E27FC236}">
                <a16:creationId xmlns:a16="http://schemas.microsoft.com/office/drawing/2014/main" id="{5C4E70A8-EE15-5265-7F1C-24F8B7FD5178}"/>
              </a:ext>
            </a:extLst>
          </p:cNvPr>
          <p:cNvSpPr/>
          <p:nvPr/>
        </p:nvSpPr>
        <p:spPr>
          <a:xfrm>
            <a:off x="10196332" y="4353690"/>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i="0" dirty="0">
                <a:effectLst/>
                <a:latin typeface="Roboto" panose="02000000000000000000" pitchFamily="2" charset="0"/>
              </a:rPr>
              <a:t>Evaluation Metrics</a:t>
            </a:r>
            <a:endParaRPr lang="en-IN" sz="1200" dirty="0"/>
          </a:p>
        </p:txBody>
      </p:sp>
      <p:sp>
        <p:nvSpPr>
          <p:cNvPr id="14" name="Flowchart: Process 13">
            <a:extLst>
              <a:ext uri="{FF2B5EF4-FFF2-40B4-BE49-F238E27FC236}">
                <a16:creationId xmlns:a16="http://schemas.microsoft.com/office/drawing/2014/main" id="{5CD338E8-4D80-A6ED-7BA6-4C3FCE2F77E9}"/>
              </a:ext>
            </a:extLst>
          </p:cNvPr>
          <p:cNvSpPr/>
          <p:nvPr/>
        </p:nvSpPr>
        <p:spPr>
          <a:xfrm>
            <a:off x="9236597" y="5311522"/>
            <a:ext cx="1891017"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i="0" dirty="0">
                <a:effectLst/>
                <a:latin typeface="Roboto" panose="02000000000000000000" pitchFamily="2" charset="0"/>
              </a:rPr>
              <a:t>Model Improvement</a:t>
            </a:r>
            <a:endParaRPr lang="en-IN" sz="1600" dirty="0"/>
          </a:p>
        </p:txBody>
      </p:sp>
      <p:cxnSp>
        <p:nvCxnSpPr>
          <p:cNvPr id="16" name="Straight Arrow Connector 15">
            <a:extLst>
              <a:ext uri="{FF2B5EF4-FFF2-40B4-BE49-F238E27FC236}">
                <a16:creationId xmlns:a16="http://schemas.microsoft.com/office/drawing/2014/main" id="{4BFF4C0C-3F90-7CCE-46A4-E858A0E55A74}"/>
              </a:ext>
            </a:extLst>
          </p:cNvPr>
          <p:cNvCxnSpPr>
            <a:cxnSpLocks/>
          </p:cNvCxnSpPr>
          <p:nvPr/>
        </p:nvCxnSpPr>
        <p:spPr>
          <a:xfrm>
            <a:off x="6979054" y="1986729"/>
            <a:ext cx="0" cy="35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1DB8CA-3B8D-DB8F-F810-AB4591112646}"/>
              </a:ext>
            </a:extLst>
          </p:cNvPr>
          <p:cNvCxnSpPr>
            <a:cxnSpLocks/>
          </p:cNvCxnSpPr>
          <p:nvPr/>
        </p:nvCxnSpPr>
        <p:spPr>
          <a:xfrm>
            <a:off x="9386586" y="2937925"/>
            <a:ext cx="0" cy="35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5BBB80-151A-CE75-A551-A7B2078F9206}"/>
              </a:ext>
            </a:extLst>
          </p:cNvPr>
          <p:cNvCxnSpPr>
            <a:cxnSpLocks/>
          </p:cNvCxnSpPr>
          <p:nvPr/>
        </p:nvCxnSpPr>
        <p:spPr>
          <a:xfrm>
            <a:off x="9386586" y="3907103"/>
            <a:ext cx="0" cy="35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35197A-3B2B-DA85-E93F-E95368B28E76}"/>
              </a:ext>
            </a:extLst>
          </p:cNvPr>
          <p:cNvCxnSpPr>
            <a:cxnSpLocks/>
          </p:cNvCxnSpPr>
          <p:nvPr/>
        </p:nvCxnSpPr>
        <p:spPr>
          <a:xfrm>
            <a:off x="10671861" y="4954992"/>
            <a:ext cx="0" cy="35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06A117-14B7-B643-6B4B-8BE9C87CF09D}"/>
              </a:ext>
            </a:extLst>
          </p:cNvPr>
          <p:cNvCxnSpPr>
            <a:cxnSpLocks/>
          </p:cNvCxnSpPr>
          <p:nvPr/>
        </p:nvCxnSpPr>
        <p:spPr>
          <a:xfrm>
            <a:off x="7420614" y="2668532"/>
            <a:ext cx="289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282AFEE-DDAA-B743-D557-47A762660FDC}"/>
              </a:ext>
            </a:extLst>
          </p:cNvPr>
          <p:cNvCxnSpPr>
            <a:cxnSpLocks/>
          </p:cNvCxnSpPr>
          <p:nvPr/>
        </p:nvCxnSpPr>
        <p:spPr>
          <a:xfrm>
            <a:off x="8691626" y="2659162"/>
            <a:ext cx="2305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8025C5-2FA9-2AE3-1064-2ECE8F737DC8}"/>
              </a:ext>
            </a:extLst>
          </p:cNvPr>
          <p:cNvCxnSpPr>
            <a:cxnSpLocks/>
          </p:cNvCxnSpPr>
          <p:nvPr/>
        </p:nvCxnSpPr>
        <p:spPr>
          <a:xfrm>
            <a:off x="9843786" y="4660014"/>
            <a:ext cx="319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Process 31">
            <a:extLst>
              <a:ext uri="{FF2B5EF4-FFF2-40B4-BE49-F238E27FC236}">
                <a16:creationId xmlns:a16="http://schemas.microsoft.com/office/drawing/2014/main" id="{73F10D0B-3E0C-0AAC-EEFD-637A9CF8D069}"/>
              </a:ext>
            </a:extLst>
          </p:cNvPr>
          <p:cNvSpPr/>
          <p:nvPr/>
        </p:nvSpPr>
        <p:spPr>
          <a:xfrm>
            <a:off x="7117704" y="5311522"/>
            <a:ext cx="1891017"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i="0" dirty="0">
                <a:effectLst/>
                <a:latin typeface="Roboto" panose="02000000000000000000" pitchFamily="2" charset="0"/>
              </a:rPr>
              <a:t> Best Model Selection</a:t>
            </a:r>
            <a:endParaRPr lang="en-IN" sz="1600" dirty="0"/>
          </a:p>
        </p:txBody>
      </p:sp>
      <p:sp>
        <p:nvSpPr>
          <p:cNvPr id="33" name="Flowchart: Process 32">
            <a:extLst>
              <a:ext uri="{FF2B5EF4-FFF2-40B4-BE49-F238E27FC236}">
                <a16:creationId xmlns:a16="http://schemas.microsoft.com/office/drawing/2014/main" id="{01814665-A2D3-A2CE-5174-7D64544FAD23}"/>
              </a:ext>
            </a:extLst>
          </p:cNvPr>
          <p:cNvSpPr/>
          <p:nvPr/>
        </p:nvSpPr>
        <p:spPr>
          <a:xfrm>
            <a:off x="6458815" y="4492904"/>
            <a:ext cx="65875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i="0" dirty="0">
                <a:effectLst/>
                <a:latin typeface="Roboto" panose="02000000000000000000" pitchFamily="2" charset="0"/>
              </a:rPr>
              <a:t> END</a:t>
            </a:r>
            <a:endParaRPr lang="en-IN" sz="1600" dirty="0"/>
          </a:p>
        </p:txBody>
      </p:sp>
      <p:cxnSp>
        <p:nvCxnSpPr>
          <p:cNvPr id="34" name="Straight Arrow Connector 33">
            <a:extLst>
              <a:ext uri="{FF2B5EF4-FFF2-40B4-BE49-F238E27FC236}">
                <a16:creationId xmlns:a16="http://schemas.microsoft.com/office/drawing/2014/main" id="{F39D4CA7-7FB7-ECF6-2B4F-8832D24F90CF}"/>
              </a:ext>
            </a:extLst>
          </p:cNvPr>
          <p:cNvCxnSpPr>
            <a:cxnSpLocks/>
          </p:cNvCxnSpPr>
          <p:nvPr/>
        </p:nvCxnSpPr>
        <p:spPr>
          <a:xfrm flipH="1">
            <a:off x="9008721" y="5617846"/>
            <a:ext cx="227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BC0877E-A522-3D5A-B435-DA53DACEA216}"/>
              </a:ext>
            </a:extLst>
          </p:cNvPr>
          <p:cNvCxnSpPr>
            <a:cxnSpLocks/>
          </p:cNvCxnSpPr>
          <p:nvPr/>
        </p:nvCxnSpPr>
        <p:spPr>
          <a:xfrm flipH="1" flipV="1">
            <a:off x="7214647" y="4799228"/>
            <a:ext cx="562579" cy="33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431899"/>
            <a:ext cx="7068725" cy="46198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IN" sz="2000" b="1" i="0" dirty="0">
                <a:solidFill>
                  <a:schemeClr val="tx1"/>
                </a:solidFill>
                <a:effectLst/>
                <a:latin typeface="Roboto" panose="02000000000000000000" pitchFamily="2" charset="0"/>
              </a:rPr>
              <a:t>EDA Results</a:t>
            </a:r>
            <a:endParaRPr lang="en-IN" sz="2000" b="0" i="0" dirty="0">
              <a:solidFill>
                <a:schemeClr val="tx1"/>
              </a:solidFill>
              <a:effectLst/>
              <a:latin typeface="Roboto" panose="02000000000000000000" pitchFamily="2" charset="0"/>
            </a:endParaRPr>
          </a:p>
          <a:p>
            <a:pPr lvl="1">
              <a:buFont typeface="+mj-lt"/>
              <a:buAutoNum type="arabicPeriod"/>
            </a:pPr>
            <a:r>
              <a:rPr lang="en-IN" sz="1600" b="1" i="0" dirty="0">
                <a:solidFill>
                  <a:schemeClr val="tx1"/>
                </a:solidFill>
                <a:effectLst/>
                <a:latin typeface="Roboto" panose="02000000000000000000" pitchFamily="2" charset="0"/>
              </a:rPr>
              <a:t>Launch Success Rate Over Time:</a:t>
            </a:r>
            <a:r>
              <a:rPr lang="en-IN" sz="1600" b="0" i="0" dirty="0">
                <a:solidFill>
                  <a:schemeClr val="tx1"/>
                </a:solidFill>
                <a:effectLst/>
                <a:latin typeface="Roboto" panose="02000000000000000000" pitchFamily="2" charset="0"/>
              </a:rPr>
              <a:t> Upward trend, improved technology &amp; operations.</a:t>
            </a:r>
          </a:p>
          <a:p>
            <a:pPr lvl="1">
              <a:buFont typeface="+mj-lt"/>
              <a:buAutoNum type="arabicPeriod"/>
            </a:pPr>
            <a:r>
              <a:rPr lang="en-IN" sz="1600" b="1" i="0" dirty="0">
                <a:solidFill>
                  <a:schemeClr val="tx1"/>
                </a:solidFill>
                <a:effectLst/>
                <a:latin typeface="Roboto" panose="02000000000000000000" pitchFamily="2" charset="0"/>
              </a:rPr>
              <a:t>Payload Mass vs. Outcome:</a:t>
            </a:r>
            <a:r>
              <a:rPr lang="en-IN" sz="1600" b="0" i="0" dirty="0">
                <a:solidFill>
                  <a:schemeClr val="tx1"/>
                </a:solidFill>
                <a:effectLst/>
                <a:latin typeface="Roboto" panose="02000000000000000000" pitchFamily="2" charset="0"/>
              </a:rPr>
              <a:t> Possible correlation with success.</a:t>
            </a:r>
          </a:p>
          <a:p>
            <a:pPr lvl="1">
              <a:buFont typeface="+mj-lt"/>
              <a:buAutoNum type="arabicPeriod"/>
            </a:pPr>
            <a:r>
              <a:rPr lang="en-IN" sz="1600" b="1" i="0" dirty="0">
                <a:solidFill>
                  <a:schemeClr val="tx1"/>
                </a:solidFill>
                <a:effectLst/>
                <a:latin typeface="Roboto" panose="02000000000000000000" pitchFamily="2" charset="0"/>
              </a:rPr>
              <a:t>Success Rate by Launch Site:</a:t>
            </a:r>
            <a:r>
              <a:rPr lang="en-IN" sz="1600" b="0" i="0" dirty="0">
                <a:solidFill>
                  <a:schemeClr val="tx1"/>
                </a:solidFill>
                <a:effectLst/>
                <a:latin typeface="Roboto" panose="02000000000000000000" pitchFamily="2" charset="0"/>
              </a:rPr>
              <a:t> Performance varies by site.</a:t>
            </a:r>
          </a:p>
          <a:p>
            <a:pPr lvl="1">
              <a:buFont typeface="+mj-lt"/>
              <a:buAutoNum type="arabicPeriod"/>
            </a:pPr>
            <a:r>
              <a:rPr lang="en-IN" sz="1600" b="1" i="0" dirty="0">
                <a:solidFill>
                  <a:schemeClr val="tx1"/>
                </a:solidFill>
                <a:effectLst/>
                <a:latin typeface="Roboto" panose="02000000000000000000" pitchFamily="2" charset="0"/>
              </a:rPr>
              <a:t>Success Rate by Orbit:</a:t>
            </a:r>
            <a:r>
              <a:rPr lang="en-IN" sz="1600" b="0" i="0" dirty="0">
                <a:solidFill>
                  <a:schemeClr val="tx1"/>
                </a:solidFill>
                <a:effectLst/>
                <a:latin typeface="Roboto" panose="02000000000000000000" pitchFamily="2" charset="0"/>
              </a:rPr>
              <a:t> Mission complexity matters.</a:t>
            </a:r>
          </a:p>
          <a:p>
            <a:pPr lvl="1">
              <a:buFont typeface="+mj-lt"/>
              <a:buAutoNum type="arabicPeriod"/>
            </a:pPr>
            <a:r>
              <a:rPr lang="en-IN" sz="1600" b="1" i="0" dirty="0">
                <a:solidFill>
                  <a:schemeClr val="tx1"/>
                </a:solidFill>
                <a:effectLst/>
                <a:latin typeface="Roboto" panose="02000000000000000000" pitchFamily="2" charset="0"/>
              </a:rPr>
              <a:t>Launch Site Locations:</a:t>
            </a:r>
            <a:r>
              <a:rPr lang="en-IN" sz="1600" b="0" i="0" dirty="0">
                <a:solidFill>
                  <a:schemeClr val="tx1"/>
                </a:solidFill>
                <a:effectLst/>
                <a:latin typeface="Roboto" panose="02000000000000000000" pitchFamily="2" charset="0"/>
              </a:rPr>
              <a:t> Geographical distribution &amp; context</a:t>
            </a:r>
            <a:r>
              <a:rPr lang="en-IN" sz="1000" b="0" i="0" dirty="0">
                <a:solidFill>
                  <a:schemeClr val="tx1"/>
                </a:solidFill>
                <a:effectLst/>
                <a:latin typeface="Roboto" panose="02000000000000000000" pitchFamily="2" charset="0"/>
              </a:rPr>
              <a:t>.</a:t>
            </a:r>
          </a:p>
          <a:p>
            <a:pPr algn="l"/>
            <a:r>
              <a:rPr lang="en-IN" sz="1800" b="1" i="0" dirty="0">
                <a:solidFill>
                  <a:schemeClr val="tx1"/>
                </a:solidFill>
                <a:effectLst/>
                <a:latin typeface="Roboto" panose="02000000000000000000" pitchFamily="2" charset="0"/>
              </a:rPr>
              <a:t>Predictive Model</a:t>
            </a:r>
            <a:endParaRPr lang="en-IN" sz="1800" b="0" i="0" dirty="0">
              <a:solidFill>
                <a:schemeClr val="tx1"/>
              </a:solidFill>
              <a:effectLst/>
              <a:latin typeface="Roboto" panose="02000000000000000000" pitchFamily="2" charset="0"/>
            </a:endParaRPr>
          </a:p>
          <a:p>
            <a:pPr lvl="1">
              <a:buFont typeface="+mj-lt"/>
              <a:buAutoNum type="arabicPeriod"/>
            </a:pPr>
            <a:r>
              <a:rPr lang="en-IN" sz="1600" b="1" i="0" dirty="0">
                <a:solidFill>
                  <a:schemeClr val="tx1"/>
                </a:solidFill>
                <a:effectLst/>
                <a:latin typeface="Roboto" panose="02000000000000000000" pitchFamily="2" charset="0"/>
              </a:rPr>
              <a:t>Confusion Matrix:</a:t>
            </a:r>
            <a:r>
              <a:rPr lang="en-IN" sz="1600" b="0" i="0" dirty="0">
                <a:solidFill>
                  <a:schemeClr val="tx1"/>
                </a:solidFill>
                <a:effectLst/>
                <a:latin typeface="Roboto" panose="02000000000000000000" pitchFamily="2" charset="0"/>
              </a:rPr>
              <a:t> Visualizes model's prediction accuracy.</a:t>
            </a:r>
          </a:p>
          <a:p>
            <a:pPr lvl="1">
              <a:buFont typeface="+mj-lt"/>
              <a:buAutoNum type="arabicPeriod"/>
            </a:pPr>
            <a:r>
              <a:rPr lang="en-IN" sz="1600" b="1" i="0" dirty="0">
                <a:solidFill>
                  <a:schemeClr val="tx1"/>
                </a:solidFill>
                <a:effectLst/>
                <a:latin typeface="Roboto" panose="02000000000000000000" pitchFamily="2" charset="0"/>
              </a:rPr>
              <a:t>Feature Importance:</a:t>
            </a:r>
            <a:r>
              <a:rPr lang="en-IN" sz="1600" b="0" i="0" dirty="0">
                <a:solidFill>
                  <a:schemeClr val="tx1"/>
                </a:solidFill>
                <a:effectLst/>
                <a:latin typeface="Roboto" panose="02000000000000000000" pitchFamily="2" charset="0"/>
              </a:rPr>
              <a:t> Identifies key factors influencing launch success.</a:t>
            </a:r>
          </a:p>
          <a:p>
            <a:pPr lvl="1">
              <a:buFont typeface="+mj-lt"/>
              <a:buAutoNum type="arabicPeriod"/>
            </a:pPr>
            <a:r>
              <a:rPr lang="en-IN" sz="1600" b="1" i="0" dirty="0">
                <a:solidFill>
                  <a:schemeClr val="tx1"/>
                </a:solidFill>
                <a:effectLst/>
                <a:latin typeface="Roboto" panose="02000000000000000000" pitchFamily="2" charset="0"/>
              </a:rPr>
              <a:t>Model Performance Metrics:</a:t>
            </a:r>
            <a:r>
              <a:rPr lang="en-IN" sz="1600" b="0" i="0" dirty="0">
                <a:solidFill>
                  <a:schemeClr val="tx1"/>
                </a:solidFill>
                <a:effectLst/>
                <a:latin typeface="Roboto" panose="02000000000000000000" pitchFamily="2" charset="0"/>
              </a:rPr>
              <a:t> Accuracy, precision, recall, F1-score reported.</a:t>
            </a:r>
          </a:p>
          <a:p>
            <a:pPr lvl="1">
              <a:buFont typeface="+mj-lt"/>
              <a:buAutoNum type="arabicPeriod"/>
            </a:pPr>
            <a:r>
              <a:rPr lang="en-IN" sz="1600" b="1" i="0" dirty="0">
                <a:solidFill>
                  <a:schemeClr val="tx1"/>
                </a:solidFill>
                <a:effectLst/>
                <a:latin typeface="Roboto" panose="02000000000000000000" pitchFamily="2" charset="0"/>
              </a:rPr>
              <a:t>ROC Curve:</a:t>
            </a:r>
            <a:r>
              <a:rPr lang="en-IN" sz="1600" b="0" i="0" dirty="0">
                <a:solidFill>
                  <a:schemeClr val="tx1"/>
                </a:solidFill>
                <a:effectLst/>
                <a:latin typeface="Roboto" panose="02000000000000000000" pitchFamily="2" charset="0"/>
              </a:rPr>
              <a:t> Illustrates model's ability to discriminate between classes.</a:t>
            </a:r>
          </a:p>
          <a:p>
            <a:pPr lvl="1">
              <a:buFont typeface="+mj-lt"/>
              <a:buAutoNum type="arabicPeriod"/>
            </a:pPr>
            <a:r>
              <a:rPr lang="en-IN" sz="1600" b="1" i="0" dirty="0">
                <a:solidFill>
                  <a:schemeClr val="tx1"/>
                </a:solidFill>
                <a:effectLst/>
                <a:latin typeface="Roboto" panose="02000000000000000000" pitchFamily="2" charset="0"/>
              </a:rPr>
              <a:t>Prediction Results on Test Data:</a:t>
            </a:r>
            <a:r>
              <a:rPr lang="en-IN" sz="1600" b="0" i="0" dirty="0">
                <a:solidFill>
                  <a:schemeClr val="tx1"/>
                </a:solidFill>
                <a:effectLst/>
                <a:latin typeface="Roboto" panose="02000000000000000000" pitchFamily="2" charset="0"/>
              </a:rPr>
              <a:t> Shows model performance on unseen data.</a:t>
            </a:r>
          </a:p>
          <a:p>
            <a:pPr lvl="1"/>
            <a:endParaRPr lang="en-US" sz="1800" dirty="0">
              <a:solidFill>
                <a:schemeClr val="tx1"/>
              </a:solidFill>
            </a:endParaRPr>
          </a:p>
          <a:p>
            <a:pPr marL="457200" lvl="1"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a:extLst>
              <a:ext uri="{FF2B5EF4-FFF2-40B4-BE49-F238E27FC236}">
                <a16:creationId xmlns:a16="http://schemas.microsoft.com/office/drawing/2014/main" id="{5FFE56E8-7DDE-E824-60FA-C9A0D321F239}"/>
              </a:ext>
            </a:extLst>
          </p:cNvPr>
          <p:cNvPicPr>
            <a:picLocks noChangeAspect="1"/>
          </p:cNvPicPr>
          <p:nvPr/>
        </p:nvPicPr>
        <p:blipFill>
          <a:blip r:embed="rId4"/>
          <a:stretch>
            <a:fillRect/>
          </a:stretch>
        </p:blipFill>
        <p:spPr>
          <a:xfrm>
            <a:off x="7499123" y="3428999"/>
            <a:ext cx="3851752" cy="2596573"/>
          </a:xfrm>
          <a:prstGeom prst="rect">
            <a:avLst/>
          </a:prstGeom>
        </p:spPr>
      </p:pic>
      <p:pic>
        <p:nvPicPr>
          <p:cNvPr id="12" name="Picture 11">
            <a:extLst>
              <a:ext uri="{FF2B5EF4-FFF2-40B4-BE49-F238E27FC236}">
                <a16:creationId xmlns:a16="http://schemas.microsoft.com/office/drawing/2014/main" id="{863F0AE9-B3D8-03E7-E89D-BDF79D545401}"/>
              </a:ext>
            </a:extLst>
          </p:cNvPr>
          <p:cNvPicPr>
            <a:picLocks noChangeAspect="1"/>
          </p:cNvPicPr>
          <p:nvPr/>
        </p:nvPicPr>
        <p:blipFill>
          <a:blip r:embed="rId5"/>
          <a:stretch>
            <a:fillRect/>
          </a:stretch>
        </p:blipFill>
        <p:spPr>
          <a:xfrm>
            <a:off x="7488821" y="1400537"/>
            <a:ext cx="3851752" cy="202846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36914"/>
            <a:ext cx="5078627" cy="443207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i="0" dirty="0">
                <a:effectLst/>
                <a:latin typeface="Roboto" panose="02000000000000000000" pitchFamily="2" charset="0"/>
              </a:rPr>
              <a:t>In essence, visualizes how launch outcomes (success or failure) are distributed across different launch sites and flight numbers</a:t>
            </a:r>
            <a:r>
              <a:rPr lang="en-US" sz="1600" b="1" i="0" dirty="0">
                <a:effectLst/>
                <a:latin typeface="Roboto" panose="02000000000000000000" pitchFamily="2" charset="0"/>
              </a:rPr>
              <a:t>.</a:t>
            </a:r>
            <a:r>
              <a:rPr lang="en-US" sz="1600" b="0" i="0" dirty="0">
                <a:effectLst/>
                <a:latin typeface="Roboto" panose="02000000000000000000" pitchFamily="2" charset="0"/>
              </a:rPr>
              <a:t> </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2799819-7706-6E2A-4DAB-4F7D9B3C37FE}"/>
              </a:ext>
            </a:extLst>
          </p:cNvPr>
          <p:cNvPicPr>
            <a:picLocks noChangeAspect="1"/>
          </p:cNvPicPr>
          <p:nvPr/>
        </p:nvPicPr>
        <p:blipFill>
          <a:blip r:embed="rId3"/>
          <a:stretch>
            <a:fillRect/>
          </a:stretch>
        </p:blipFill>
        <p:spPr>
          <a:xfrm>
            <a:off x="6096000" y="1321561"/>
            <a:ext cx="5361971" cy="45474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4886"/>
            <a:ext cx="4672846" cy="434645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0" i="0" dirty="0">
                <a:solidFill>
                  <a:srgbClr val="121619"/>
                </a:solidFill>
                <a:effectLst/>
                <a:latin typeface="Roboto" panose="02000000000000000000" pitchFamily="2" charset="0"/>
              </a:rPr>
              <a:t>In essence, a scatter plot that visualizes the relationship between "Payload Mass" and "Launch Site" for SpaceX launches. Different launch outcomes (represented by the "Class" column) are distinguished by color, allowing for easier interpretation of the data.</a:t>
            </a:r>
            <a:endParaRPr lang="en-US" sz="2200" dirty="0">
              <a:solidFill>
                <a:srgbClr val="121619"/>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EA078C4-EFBC-C51A-FFCA-44E3E80A6CBA}"/>
              </a:ext>
            </a:extLst>
          </p:cNvPr>
          <p:cNvPicPr>
            <a:picLocks noChangeAspect="1"/>
          </p:cNvPicPr>
          <p:nvPr/>
        </p:nvPicPr>
        <p:blipFill>
          <a:blip r:embed="rId3"/>
          <a:stretch>
            <a:fillRect/>
          </a:stretch>
        </p:blipFill>
        <p:spPr>
          <a:xfrm>
            <a:off x="5644941" y="1650842"/>
            <a:ext cx="5777048"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0457"/>
            <a:ext cx="4759932" cy="441324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000" b="0" i="0" dirty="0" err="1">
                <a:solidFill>
                  <a:srgbClr val="121619"/>
                </a:solidFill>
                <a:effectLst/>
                <a:latin typeface="Roboto" panose="02000000000000000000" pitchFamily="2" charset="0"/>
              </a:rPr>
              <a:t>DataFrame</a:t>
            </a:r>
            <a:r>
              <a:rPr lang="en-US" sz="2000" b="0" i="0" dirty="0">
                <a:solidFill>
                  <a:srgbClr val="121619"/>
                </a:solidFill>
                <a:effectLst/>
                <a:latin typeface="Roboto" panose="02000000000000000000" pitchFamily="2" charset="0"/>
              </a:rPr>
              <a:t> of SpaceX launch data, groups it by orbit type, calculates the success rate for each orbit, and then creates a bar chart to visualize these success rates. The chart is further enhanced with labels, a title, and rotated x-axis labels for better presentation.</a:t>
            </a:r>
            <a:endParaRPr lang="en-US" sz="2000" dirty="0">
              <a:solidFill>
                <a:srgbClr val="121619"/>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8CDEA41-A0AF-D17A-52F7-23BE0A6AE9FF}"/>
              </a:ext>
            </a:extLst>
          </p:cNvPr>
          <p:cNvPicPr>
            <a:picLocks noChangeAspect="1"/>
          </p:cNvPicPr>
          <p:nvPr/>
        </p:nvPicPr>
        <p:blipFill>
          <a:blip r:embed="rId3"/>
          <a:stretch>
            <a:fillRect/>
          </a:stretch>
        </p:blipFill>
        <p:spPr>
          <a:xfrm>
            <a:off x="5680204" y="1480457"/>
            <a:ext cx="5741785" cy="42140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1343"/>
            <a:ext cx="4781703" cy="439000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000" dirty="0">
                <a:solidFill>
                  <a:srgbClr val="121619"/>
                </a:solidFill>
                <a:latin typeface="Roboto" panose="02000000000000000000" pitchFamily="2" charset="0"/>
              </a:rPr>
              <a:t>A</a:t>
            </a:r>
            <a:r>
              <a:rPr lang="en-US" sz="2000" b="0" i="0" dirty="0">
                <a:solidFill>
                  <a:srgbClr val="121619"/>
                </a:solidFill>
                <a:effectLst/>
                <a:latin typeface="Roboto" panose="02000000000000000000" pitchFamily="2" charset="0"/>
              </a:rPr>
              <a:t> scatter plot that visualizes the relationship between Flight Number and Orbit type, with points color-coded to indicate whether the launch was a Success or Failure. This visualization can help to identify any patterns or trends in the data, such as whether certain orbits are more likely to result in successful launches or if the success rate changes over time (as indicated by the flight number).</a:t>
            </a:r>
            <a:endParaRPr lang="en-US" sz="2000" dirty="0">
              <a:solidFill>
                <a:srgbClr val="121619"/>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A218F1-CA56-B86A-7E3B-1FF2750465AE}"/>
              </a:ext>
            </a:extLst>
          </p:cNvPr>
          <p:cNvPicPr>
            <a:picLocks noChangeAspect="1"/>
          </p:cNvPicPr>
          <p:nvPr/>
        </p:nvPicPr>
        <p:blipFill>
          <a:blip r:embed="rId3"/>
          <a:stretch>
            <a:fillRect/>
          </a:stretch>
        </p:blipFill>
        <p:spPr>
          <a:xfrm>
            <a:off x="5667643" y="1334124"/>
            <a:ext cx="5790329" cy="45472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43173"/>
            <a:ext cx="5170263" cy="452581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000" dirty="0">
                <a:solidFill>
                  <a:srgbClr val="121619"/>
                </a:solidFill>
                <a:latin typeface="Roboto" panose="02000000000000000000" pitchFamily="2" charset="0"/>
              </a:rPr>
              <a:t>A</a:t>
            </a:r>
            <a:r>
              <a:rPr lang="en-US" sz="2000" b="0" i="0" dirty="0">
                <a:solidFill>
                  <a:srgbClr val="121619"/>
                </a:solidFill>
                <a:effectLst/>
                <a:latin typeface="Roboto" panose="02000000000000000000" pitchFamily="2" charset="0"/>
              </a:rPr>
              <a:t> scatter plot to explore how the payload mass and target orbit of a SpaceX rocket might relate to the success or failure of the launch. It uses color to visually distinguish between successful and unsuccessful launches. The plot is then labeled for clarity and finally displayed to the user.</a:t>
            </a:r>
            <a:endParaRPr lang="en-US" sz="2000" dirty="0">
              <a:solidFill>
                <a:srgbClr val="121619"/>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30E87E4-DB28-5CC1-F071-1906B2145D51}"/>
              </a:ext>
            </a:extLst>
          </p:cNvPr>
          <p:cNvPicPr>
            <a:picLocks noChangeAspect="1"/>
          </p:cNvPicPr>
          <p:nvPr/>
        </p:nvPicPr>
        <p:blipFill>
          <a:blip r:embed="rId3"/>
          <a:stretch>
            <a:fillRect/>
          </a:stretch>
        </p:blipFill>
        <p:spPr>
          <a:xfrm>
            <a:off x="5940274" y="1343173"/>
            <a:ext cx="5481715" cy="45258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9709"/>
            <a:ext cx="4879675" cy="448163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000" b="0" i="0" dirty="0">
                <a:solidFill>
                  <a:srgbClr val="121619"/>
                </a:solidFill>
                <a:effectLst/>
                <a:latin typeface="Roboto" panose="02000000000000000000" pitchFamily="2" charset="0"/>
              </a:rPr>
              <a:t>SpaceX's launch success rates over time. It achieves this by first extracting the year from the launch date data within a </a:t>
            </a:r>
            <a:r>
              <a:rPr lang="en-US" sz="2000" b="0" i="0" dirty="0" err="1">
                <a:solidFill>
                  <a:srgbClr val="121619"/>
                </a:solidFill>
                <a:effectLst/>
                <a:latin typeface="Roboto" panose="02000000000000000000" pitchFamily="2" charset="0"/>
              </a:rPr>
              <a:t>DataFrame</a:t>
            </a:r>
            <a:r>
              <a:rPr lang="en-US" sz="2000" b="0" i="0" dirty="0">
                <a:solidFill>
                  <a:srgbClr val="121619"/>
                </a:solidFill>
                <a:effectLst/>
                <a:latin typeface="Roboto" panose="02000000000000000000" pitchFamily="2" charset="0"/>
              </a:rPr>
              <a:t>. Subsequently, it calculates the average success rate for each year by grouping the data and computing the mean. Using the extracted year and average success rate, the code generates a line chart, with the year plotted on the x-axis and the corresponding average success rate on the y-axis.</a:t>
            </a:r>
            <a:endParaRPr lang="en-US" sz="2000" dirty="0">
              <a:solidFill>
                <a:srgbClr val="121619"/>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EA6D8E3-B9A6-A1DD-8CAB-0319D058904F}"/>
              </a:ext>
            </a:extLst>
          </p:cNvPr>
          <p:cNvPicPr>
            <a:picLocks noChangeAspect="1"/>
          </p:cNvPicPr>
          <p:nvPr/>
        </p:nvPicPr>
        <p:blipFill>
          <a:blip r:embed="rId3"/>
          <a:stretch>
            <a:fillRect/>
          </a:stretch>
        </p:blipFill>
        <p:spPr>
          <a:xfrm>
            <a:off x="5747823" y="1399709"/>
            <a:ext cx="5674166" cy="448163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8057"/>
            <a:ext cx="5325989" cy="46975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altLang="en-US" sz="2400" dirty="0">
                <a:solidFill>
                  <a:srgbClr val="121619"/>
                </a:solidFill>
                <a:latin typeface="Roboto" panose="02000000000000000000" pitchFamily="2" charset="0"/>
              </a:rPr>
              <a:t>T</a:t>
            </a:r>
            <a:r>
              <a:rPr kumimoji="0" lang="en-US" altLang="en-US" sz="2400" b="0" i="0" u="none" strike="noStrike" cap="none" normalizeH="0" baseline="0" dirty="0">
                <a:ln>
                  <a:noFill/>
                </a:ln>
                <a:solidFill>
                  <a:srgbClr val="121619"/>
                </a:solidFill>
                <a:effectLst/>
                <a:latin typeface="Roboto" panose="02000000000000000000" pitchFamily="2" charset="0"/>
              </a:rPr>
              <a:t>his query will be a list of unique launch site names present in the </a:t>
            </a:r>
            <a:r>
              <a:rPr kumimoji="0" lang="en-US" altLang="en-US" sz="2000" b="0" i="0" u="none" strike="noStrike" cap="none" normalizeH="0" baseline="0" dirty="0">
                <a:ln>
                  <a:noFill/>
                </a:ln>
                <a:solidFill>
                  <a:srgbClr val="121619"/>
                </a:solidFill>
                <a:effectLst/>
                <a:latin typeface="Arial Unicode MS"/>
              </a:rPr>
              <a:t>SPACEXTABLE</a:t>
            </a:r>
            <a:r>
              <a:rPr kumimoji="0" lang="en-US" altLang="en-US" sz="2400" b="0" i="0" u="none" strike="noStrike" cap="none" normalizeH="0" baseline="0" dirty="0">
                <a:ln>
                  <a:noFill/>
                </a:ln>
                <a:solidFill>
                  <a:srgbClr val="121619"/>
                </a:solidFill>
                <a:effectLst/>
                <a:latin typeface="Roboto" panose="02000000000000000000" pitchFamily="2" charset="0"/>
              </a:rPr>
              <a:t>. This is useful to get an overview of all the places where launches have occurred, without repetition.</a:t>
            </a:r>
            <a:r>
              <a:rPr kumimoji="0" lang="en-US" altLang="en-US" sz="1800" b="0" i="0" u="none" strike="noStrike" cap="none" normalizeH="0" baseline="0" dirty="0">
                <a:ln>
                  <a:noFill/>
                </a:ln>
                <a:solidFill>
                  <a:srgbClr val="121619"/>
                </a:solidFill>
                <a:effectLst/>
              </a:rPr>
              <a:t> </a:t>
            </a:r>
            <a:endParaRPr kumimoji="0" lang="en-US" altLang="en-US" sz="4800" b="0" i="0" u="none" strike="noStrike" cap="none" normalizeH="0" baseline="0" dirty="0">
              <a:ln>
                <a:noFill/>
              </a:ln>
              <a:solidFill>
                <a:srgbClr val="121619"/>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5107A79-CAB8-F6EB-01B7-9EF79C6D0EE2}"/>
              </a:ext>
            </a:extLst>
          </p:cNvPr>
          <p:cNvPicPr>
            <a:picLocks noChangeAspect="1"/>
          </p:cNvPicPr>
          <p:nvPr/>
        </p:nvPicPr>
        <p:blipFill>
          <a:blip r:embed="rId3"/>
          <a:stretch>
            <a:fillRect/>
          </a:stretch>
        </p:blipFill>
        <p:spPr>
          <a:xfrm>
            <a:off x="6096001" y="1328057"/>
            <a:ext cx="5445734" cy="4697516"/>
          </a:xfrm>
          <a:prstGeom prst="rect">
            <a:avLst/>
          </a:prstGeom>
        </p:spPr>
      </p:pic>
      <p:sp>
        <p:nvSpPr>
          <p:cNvPr id="11" name="Rectangle 6">
            <a:extLst>
              <a:ext uri="{FF2B5EF4-FFF2-40B4-BE49-F238E27FC236}">
                <a16:creationId xmlns:a16="http://schemas.microsoft.com/office/drawing/2014/main" id="{C21A5D89-07D5-4335-2030-EB1E4CC3C8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E3E3E3"/>
                </a:solidFill>
                <a:effectLst/>
                <a:latin typeface="Roboto" panose="02000000000000000000" pitchFamily="2" charset="0"/>
              </a:rPr>
              <a:t>this query will be a list of unique launch site names present in the </a:t>
            </a:r>
            <a:r>
              <a:rPr kumimoji="0" lang="en-US" altLang="en-US" sz="900" b="0" i="0" u="none" strike="noStrike" cap="none" normalizeH="0" baseline="0" dirty="0">
                <a:ln>
                  <a:noFill/>
                </a:ln>
                <a:solidFill>
                  <a:srgbClr val="E3E3E3"/>
                </a:solidFill>
                <a:effectLst/>
                <a:latin typeface="Arial Unicode MS"/>
              </a:rPr>
              <a:t>SPACEXTABLE</a:t>
            </a:r>
            <a:r>
              <a:rPr kumimoji="0" lang="en-US" altLang="en-US" sz="1000" b="0" i="0" u="none" strike="noStrike" cap="none" normalizeH="0" baseline="0" dirty="0">
                <a:ln>
                  <a:noFill/>
                </a:ln>
                <a:solidFill>
                  <a:srgbClr val="E3E3E3"/>
                </a:solidFill>
                <a:effectLst/>
                <a:latin typeface="Roboto" panose="02000000000000000000" pitchFamily="2" charset="0"/>
              </a:rPr>
              <a:t>. This is useful to get an overview of all the places where launches have occurred, without repetition.</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9086" y="3214345"/>
            <a:ext cx="10056057" cy="28459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altLang="en-US" sz="2400" dirty="0">
                <a:solidFill>
                  <a:srgbClr val="121619"/>
                </a:solidFill>
                <a:latin typeface="Roboto" panose="02000000000000000000" pitchFamily="2" charset="0"/>
              </a:rPr>
              <a:t>A</a:t>
            </a:r>
            <a:r>
              <a:rPr kumimoji="0" lang="en-US" altLang="en-US" sz="2400" b="0" i="0" u="none" strike="noStrike" cap="none" normalizeH="0" baseline="0" dirty="0">
                <a:ln>
                  <a:noFill/>
                </a:ln>
                <a:solidFill>
                  <a:srgbClr val="121619"/>
                </a:solidFill>
                <a:effectLst/>
                <a:latin typeface="Roboto" panose="02000000000000000000" pitchFamily="2" charset="0"/>
              </a:rPr>
              <a:t>ll the data from the </a:t>
            </a:r>
            <a:r>
              <a:rPr kumimoji="0" lang="en-US" altLang="en-US" sz="2000" b="0" i="0" u="none" strike="noStrike" cap="none" normalizeH="0" baseline="0" dirty="0">
                <a:ln>
                  <a:noFill/>
                </a:ln>
                <a:solidFill>
                  <a:srgbClr val="121619"/>
                </a:solidFill>
                <a:effectLst/>
                <a:latin typeface="Arial Unicode MS"/>
              </a:rPr>
              <a:t>SPACEXTABLE</a:t>
            </a:r>
            <a:r>
              <a:rPr kumimoji="0" lang="en-US" altLang="en-US" sz="2400" b="0" i="0" u="none" strike="noStrike" cap="none" normalizeH="0" baseline="0" dirty="0">
                <a:ln>
                  <a:noFill/>
                </a:ln>
                <a:solidFill>
                  <a:srgbClr val="121619"/>
                </a:solidFill>
                <a:effectLst/>
                <a:latin typeface="Roboto" panose="02000000000000000000" pitchFamily="2" charset="0"/>
              </a:rPr>
              <a:t> where the </a:t>
            </a:r>
            <a:r>
              <a:rPr kumimoji="0" lang="en-US" altLang="en-US" sz="2000" b="0" i="0" u="none" strike="noStrike" cap="none" normalizeH="0" baseline="0" dirty="0" err="1">
                <a:ln>
                  <a:noFill/>
                </a:ln>
                <a:solidFill>
                  <a:srgbClr val="121619"/>
                </a:solidFill>
                <a:effectLst/>
                <a:latin typeface="Arial Unicode MS"/>
              </a:rPr>
              <a:t>Launch_Site</a:t>
            </a:r>
            <a:r>
              <a:rPr kumimoji="0" lang="en-US" altLang="en-US" sz="2400" b="0" i="0" u="none" strike="noStrike" cap="none" normalizeH="0" baseline="0" dirty="0">
                <a:ln>
                  <a:noFill/>
                </a:ln>
                <a:solidFill>
                  <a:srgbClr val="121619"/>
                </a:solidFill>
                <a:effectLst/>
                <a:latin typeface="Roboto" panose="02000000000000000000" pitchFamily="2" charset="0"/>
              </a:rPr>
              <a:t> column starts with 'CCA', but only show me the first 5 rows that meet this condition."</a:t>
            </a:r>
            <a:r>
              <a:rPr kumimoji="0" lang="en-US" altLang="en-US" sz="1800" b="0" i="0" u="none" strike="noStrike" cap="none" normalizeH="0" baseline="0" dirty="0">
                <a:ln>
                  <a:noFill/>
                </a:ln>
                <a:solidFill>
                  <a:srgbClr val="121619"/>
                </a:solidFill>
                <a:effectLst/>
              </a:rPr>
              <a:t> </a:t>
            </a:r>
            <a:endParaRPr kumimoji="0" lang="en-US" altLang="en-US" sz="4800" b="0" i="0" u="none" strike="noStrike" cap="none" normalizeH="0" baseline="0" dirty="0">
              <a:ln>
                <a:noFill/>
              </a:ln>
              <a:solidFill>
                <a:srgbClr val="121619"/>
              </a:solidFill>
              <a:effectLst/>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0A96282-D904-88BC-C5CA-248EDD094D15}"/>
              </a:ext>
            </a:extLst>
          </p:cNvPr>
          <p:cNvPicPr>
            <a:picLocks noChangeAspect="1"/>
          </p:cNvPicPr>
          <p:nvPr/>
        </p:nvPicPr>
        <p:blipFill>
          <a:blip r:embed="rId3"/>
          <a:stretch>
            <a:fillRect/>
          </a:stretch>
        </p:blipFill>
        <p:spPr>
          <a:xfrm>
            <a:off x="849086" y="1314425"/>
            <a:ext cx="10056057" cy="18174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352800"/>
            <a:ext cx="10687961" cy="26727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kumimoji="0" lang="en-US" altLang="en-US" sz="2400" b="0" i="0" u="none" strike="noStrike" cap="none" normalizeH="0" baseline="0" dirty="0">
                <a:ln>
                  <a:noFill/>
                </a:ln>
                <a:solidFill>
                  <a:srgbClr val="121619"/>
                </a:solidFill>
                <a:effectLst/>
                <a:latin typeface="Roboto" panose="02000000000000000000" pitchFamily="2" charset="0"/>
              </a:rPr>
              <a:t>This code is querying a database table named </a:t>
            </a:r>
            <a:r>
              <a:rPr kumimoji="0" lang="en-US" altLang="en-US" sz="2000" b="0" i="0" u="none" strike="noStrike" cap="none" normalizeH="0" baseline="0" dirty="0">
                <a:ln>
                  <a:noFill/>
                </a:ln>
                <a:solidFill>
                  <a:srgbClr val="121619"/>
                </a:solidFill>
                <a:effectLst/>
                <a:latin typeface="Arial Unicode MS"/>
              </a:rPr>
              <a:t>SPACEXTABLE</a:t>
            </a:r>
            <a:r>
              <a:rPr kumimoji="0" lang="en-US" altLang="en-US" sz="2400" b="0" i="0" u="none" strike="noStrike" cap="none" normalizeH="0" baseline="0" dirty="0">
                <a:ln>
                  <a:noFill/>
                </a:ln>
                <a:solidFill>
                  <a:srgbClr val="121619"/>
                </a:solidFill>
                <a:effectLst/>
                <a:latin typeface="Roboto" panose="02000000000000000000" pitchFamily="2" charset="0"/>
              </a:rPr>
              <a:t>. It is finding all the rows where the customer is NASA and the payload contains "CRS". Then, it calculates the total payload mass (in kilograms) for those specific missions by summing up the </a:t>
            </a:r>
            <a:r>
              <a:rPr kumimoji="0" lang="en-US" altLang="en-US" sz="2000" b="0" i="0" u="none" strike="noStrike" cap="none" normalizeH="0" baseline="0" dirty="0">
                <a:ln>
                  <a:noFill/>
                </a:ln>
                <a:solidFill>
                  <a:srgbClr val="121619"/>
                </a:solidFill>
                <a:effectLst/>
                <a:latin typeface="Arial Unicode MS"/>
              </a:rPr>
              <a:t>PAYLOAD_MASS__KG_</a:t>
            </a:r>
            <a:r>
              <a:rPr kumimoji="0" lang="en-US" altLang="en-US" sz="2400" b="0" i="0" u="none" strike="noStrike" cap="none" normalizeH="0" baseline="0" dirty="0">
                <a:ln>
                  <a:noFill/>
                </a:ln>
                <a:solidFill>
                  <a:srgbClr val="121619"/>
                </a:solidFill>
                <a:effectLst/>
                <a:latin typeface="Roboto" panose="02000000000000000000" pitchFamily="2" charset="0"/>
              </a:rPr>
              <a:t> values from those selected rows.</a:t>
            </a:r>
            <a:r>
              <a:rPr kumimoji="0" lang="en-US" altLang="en-US" sz="1800" b="0" i="0" u="none" strike="noStrike" cap="none" normalizeH="0" baseline="0" dirty="0">
                <a:ln>
                  <a:noFill/>
                </a:ln>
                <a:solidFill>
                  <a:srgbClr val="121619"/>
                </a:solidFill>
                <a:effectLst/>
              </a:rPr>
              <a:t> </a:t>
            </a:r>
            <a:endParaRPr kumimoji="0" lang="en-US" altLang="en-US" sz="4800" b="0" i="0" u="none" strike="noStrike" cap="none" normalizeH="0" baseline="0" dirty="0">
              <a:ln>
                <a:noFill/>
              </a:ln>
              <a:solidFill>
                <a:srgbClr val="121619"/>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AA202D2-6DD0-075F-9EF7-1F43323373D8}"/>
              </a:ext>
            </a:extLst>
          </p:cNvPr>
          <p:cNvPicPr>
            <a:picLocks noChangeAspect="1"/>
          </p:cNvPicPr>
          <p:nvPr/>
        </p:nvPicPr>
        <p:blipFill>
          <a:blip r:embed="rId3"/>
          <a:stretch>
            <a:fillRect/>
          </a:stretch>
        </p:blipFill>
        <p:spPr>
          <a:xfrm>
            <a:off x="770010" y="1529029"/>
            <a:ext cx="10687961" cy="1590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3714106"/>
            <a:ext cx="10687960" cy="23114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121619"/>
                </a:solidFill>
                <a:effectLst/>
                <a:latin typeface="Roboto" panose="02000000000000000000" pitchFamily="2" charset="0"/>
              </a:rPr>
              <a:t>It will calculate the average payload mass only for those specific rows that meet the condition in the </a:t>
            </a:r>
            <a:r>
              <a:rPr kumimoji="0" lang="en-US" altLang="en-US" sz="2000" b="0" i="0" u="none" strike="noStrike" cap="none" normalizeH="0" baseline="0" dirty="0">
                <a:ln>
                  <a:noFill/>
                </a:ln>
                <a:solidFill>
                  <a:srgbClr val="121619"/>
                </a:solidFill>
                <a:effectLst/>
                <a:latin typeface="Arial Unicode MS"/>
              </a:rPr>
              <a:t>WHERE</a:t>
            </a:r>
            <a:r>
              <a:rPr kumimoji="0" lang="en-US" altLang="en-US" sz="2400" b="0" i="0" u="none" strike="noStrike" cap="none" normalizeH="0" baseline="0" dirty="0">
                <a:ln>
                  <a:noFill/>
                </a:ln>
                <a:solidFill>
                  <a:srgbClr val="121619"/>
                </a:solidFill>
                <a:effectLst/>
                <a:latin typeface="Roboto" panose="02000000000000000000" pitchFamily="2" charset="0"/>
              </a:rPr>
              <a:t> clause</a:t>
            </a:r>
            <a:r>
              <a:rPr kumimoji="0" lang="en-US" altLang="en-US" sz="2400" b="0" i="0" u="none" strike="noStrike" cap="none" normalizeH="0" baseline="0" dirty="0">
                <a:ln>
                  <a:noFill/>
                </a:ln>
                <a:solidFill>
                  <a:srgbClr val="E3E3E3"/>
                </a:solidFill>
                <a:effectLst/>
                <a:latin typeface="Roboto" panose="02000000000000000000" pitchFamily="2" charset="0"/>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8C14E14-7781-F37C-F899-0511887A5AF8}"/>
              </a:ext>
            </a:extLst>
          </p:cNvPr>
          <p:cNvPicPr>
            <a:picLocks noChangeAspect="1"/>
          </p:cNvPicPr>
          <p:nvPr/>
        </p:nvPicPr>
        <p:blipFill>
          <a:blip r:embed="rId3"/>
          <a:stretch>
            <a:fillRect/>
          </a:stretch>
        </p:blipFill>
        <p:spPr>
          <a:xfrm>
            <a:off x="770011" y="1408426"/>
            <a:ext cx="10687961" cy="211354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77358"/>
            <a:ext cx="10687961" cy="23482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kumimoji="0" lang="en-US" altLang="en-US" sz="2800" b="0" i="0" u="none" strike="noStrike" cap="none" normalizeH="0" baseline="0" dirty="0">
                <a:ln>
                  <a:noFill/>
                </a:ln>
                <a:solidFill>
                  <a:srgbClr val="121619"/>
                </a:solidFill>
                <a:effectLst/>
                <a:latin typeface="Roboto" panose="02000000000000000000" pitchFamily="2" charset="0"/>
              </a:rPr>
              <a:t>It is essentially searching for the date of the first successful landing on a ground pad within the dataset stored in </a:t>
            </a:r>
            <a:r>
              <a:rPr kumimoji="0" lang="en-US" altLang="en-US" sz="2400" b="0" i="0" u="none" strike="noStrike" cap="none" normalizeH="0" baseline="0" dirty="0">
                <a:ln>
                  <a:noFill/>
                </a:ln>
                <a:solidFill>
                  <a:srgbClr val="121619"/>
                </a:solidFill>
                <a:effectLst/>
                <a:latin typeface="Arial Unicode MS"/>
              </a:rPr>
              <a:t>SPACEXTABLE</a:t>
            </a:r>
            <a:r>
              <a:rPr kumimoji="0" lang="en-US" altLang="en-US" sz="2800" b="0" i="0" u="none" strike="noStrike" cap="none" normalizeH="0" baseline="0" dirty="0">
                <a:ln>
                  <a:noFill/>
                </a:ln>
                <a:solidFill>
                  <a:srgbClr val="121619"/>
                </a:solidFill>
                <a:effectLst/>
                <a:latin typeface="Roboto" panose="02000000000000000000" pitchFamily="2" charset="0"/>
              </a:rPr>
              <a:t>.</a:t>
            </a:r>
            <a:r>
              <a:rPr kumimoji="0" lang="en-US" altLang="en-US" sz="2000" b="0" i="0" u="none" strike="noStrike" cap="none" normalizeH="0" baseline="0" dirty="0">
                <a:ln>
                  <a:noFill/>
                </a:ln>
                <a:solidFill>
                  <a:srgbClr val="121619"/>
                </a:solidFill>
                <a:effectLst/>
              </a:rPr>
              <a:t> </a:t>
            </a:r>
            <a:endParaRPr kumimoji="0" lang="en-US" altLang="en-US" sz="5400" b="0" i="0" u="none" strike="noStrike" cap="none" normalizeH="0" baseline="0" dirty="0">
              <a:ln>
                <a:noFill/>
              </a:ln>
              <a:solidFill>
                <a:srgbClr val="121619"/>
              </a:solidFill>
              <a:effectLst/>
              <a:latin typeface="Arial" panose="020B0604020202020204" pitchFamily="34" charset="0"/>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9F24E06-FF1C-DE48-39F1-845E12873DE1}"/>
              </a:ext>
            </a:extLst>
          </p:cNvPr>
          <p:cNvPicPr>
            <a:picLocks noChangeAspect="1"/>
          </p:cNvPicPr>
          <p:nvPr/>
        </p:nvPicPr>
        <p:blipFill>
          <a:blip r:embed="rId3"/>
          <a:stretch>
            <a:fillRect/>
          </a:stretch>
        </p:blipFill>
        <p:spPr>
          <a:xfrm>
            <a:off x="770010" y="1484955"/>
            <a:ext cx="10687961" cy="20637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9572"/>
            <a:ext cx="10605560" cy="444137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800100" lvl="1" indent="-342900">
              <a:buFont typeface="+mj-lt"/>
              <a:buAutoNum type="arabicPeriod"/>
            </a:pPr>
            <a:r>
              <a:rPr lang="en-US" sz="1200" b="1" dirty="0">
                <a:solidFill>
                  <a:schemeClr val="tx1"/>
                </a:solidFill>
                <a:latin typeface="Roboto" panose="02000000000000000000" pitchFamily="2" charset="0"/>
              </a:rPr>
              <a:t> </a:t>
            </a:r>
            <a:r>
              <a:rPr lang="en-US" sz="1600" b="1" dirty="0">
                <a:solidFill>
                  <a:schemeClr val="tx1"/>
                </a:solidFill>
                <a:latin typeface="Roboto" panose="02000000000000000000" pitchFamily="2" charset="0"/>
              </a:rPr>
              <a:t>Data Acquisition:</a:t>
            </a:r>
            <a:r>
              <a:rPr lang="en-US" sz="1600" dirty="0">
                <a:solidFill>
                  <a:schemeClr val="tx1"/>
                </a:solidFill>
                <a:latin typeface="Roboto" panose="02000000000000000000" pitchFamily="2" charset="0"/>
              </a:rPr>
              <a:t> Data was collected using the SpaceX API, web scraping from Wikipedia, and stored in Python lists, dictionaries, Pandas </a:t>
            </a:r>
            <a:r>
              <a:rPr lang="en-US" sz="1600" dirty="0" err="1">
                <a:solidFill>
                  <a:schemeClr val="tx1"/>
                </a:solidFill>
                <a:latin typeface="Roboto" panose="02000000000000000000" pitchFamily="2" charset="0"/>
              </a:rPr>
              <a:t>DataFrames</a:t>
            </a:r>
            <a:r>
              <a:rPr lang="en-US" sz="1600" dirty="0">
                <a:solidFill>
                  <a:schemeClr val="tx1"/>
                </a:solidFill>
                <a:latin typeface="Roboto" panose="02000000000000000000" pitchFamily="2" charset="0"/>
              </a:rPr>
              <a:t>, CSV files, and an SQLite database.</a:t>
            </a:r>
          </a:p>
          <a:p>
            <a:pPr marL="800100" lvl="1" indent="-342900">
              <a:buFont typeface="+mj-lt"/>
              <a:buAutoNum type="arabicPeriod"/>
            </a:pPr>
            <a:r>
              <a:rPr lang="en-US" sz="1600" b="1" dirty="0">
                <a:solidFill>
                  <a:schemeClr val="tx1"/>
                </a:solidFill>
                <a:latin typeface="Roboto" panose="02000000000000000000" pitchFamily="2" charset="0"/>
              </a:rPr>
              <a:t> Data Preparation:</a:t>
            </a:r>
            <a:r>
              <a:rPr lang="en-US" sz="1600" dirty="0">
                <a:solidFill>
                  <a:schemeClr val="tx1"/>
                </a:solidFill>
                <a:latin typeface="Roboto" panose="02000000000000000000" pitchFamily="2" charset="0"/>
              </a:rPr>
              <a:t> Data cleaning involved handling missing values, filtering, type conversions, and feature engineering. Data from different sources was integrated into a single </a:t>
            </a:r>
            <a:r>
              <a:rPr lang="en-US" sz="1600" dirty="0" err="1">
                <a:solidFill>
                  <a:schemeClr val="tx1"/>
                </a:solidFill>
                <a:latin typeface="Roboto" panose="02000000000000000000" pitchFamily="2" charset="0"/>
              </a:rPr>
              <a:t>DataFrame</a:t>
            </a:r>
            <a:r>
              <a:rPr lang="en-US" sz="1600" dirty="0">
                <a:solidFill>
                  <a:schemeClr val="tx1"/>
                </a:solidFill>
                <a:latin typeface="Roboto" panose="02000000000000000000" pitchFamily="2" charset="0"/>
              </a:rPr>
              <a:t>.</a:t>
            </a:r>
          </a:p>
          <a:p>
            <a:pPr marL="800100" lvl="1" indent="-342900">
              <a:buFont typeface="+mj-lt"/>
              <a:buAutoNum type="arabicPeriod"/>
            </a:pPr>
            <a:r>
              <a:rPr lang="en-US" sz="1600" b="1" dirty="0">
                <a:solidFill>
                  <a:schemeClr val="tx1"/>
                </a:solidFill>
                <a:latin typeface="Roboto" panose="02000000000000000000" pitchFamily="2" charset="0"/>
              </a:rPr>
              <a:t>Exploratory Analysis:</a:t>
            </a:r>
            <a:r>
              <a:rPr lang="en-US" sz="1600" dirty="0">
                <a:solidFill>
                  <a:schemeClr val="tx1"/>
                </a:solidFill>
                <a:latin typeface="Roboto" panose="02000000000000000000" pitchFamily="2" charset="0"/>
              </a:rPr>
              <a:t> Descriptive statistics and visualizations (scatter plots, bar charts, line charts) were used to understand data patterns and relationships between variables like launch site, payload mass, orbit type, and success rate.</a:t>
            </a:r>
          </a:p>
          <a:p>
            <a:pPr marL="800100" lvl="1" indent="-342900">
              <a:buFont typeface="+mj-lt"/>
              <a:buAutoNum type="arabicPeriod"/>
            </a:pPr>
            <a:r>
              <a:rPr lang="en-US" sz="1600" b="1" dirty="0">
                <a:solidFill>
                  <a:schemeClr val="tx1"/>
                </a:solidFill>
                <a:latin typeface="Roboto" panose="02000000000000000000" pitchFamily="2" charset="0"/>
              </a:rPr>
              <a:t>Interactive Visualization:</a:t>
            </a:r>
            <a:r>
              <a:rPr lang="en-US" sz="1600" dirty="0">
                <a:solidFill>
                  <a:schemeClr val="tx1"/>
                </a:solidFill>
                <a:latin typeface="Roboto" panose="02000000000000000000" pitchFamily="2" charset="0"/>
              </a:rPr>
              <a:t> Folium maps were used to visualize launch sites and outcomes geographically. A Dash dashboard was built for dynamic data exploration.</a:t>
            </a:r>
          </a:p>
          <a:p>
            <a:pPr marL="800100" lvl="1" indent="-342900">
              <a:buFont typeface="+mj-lt"/>
              <a:buAutoNum type="arabicPeriod"/>
            </a:pPr>
            <a:r>
              <a:rPr lang="en-US" sz="1600" b="1" dirty="0">
                <a:solidFill>
                  <a:schemeClr val="tx1"/>
                </a:solidFill>
                <a:latin typeface="Roboto" panose="02000000000000000000" pitchFamily="2" charset="0"/>
              </a:rPr>
              <a:t>Predictive Modeling:</a:t>
            </a:r>
            <a:r>
              <a:rPr lang="en-US" sz="1600" dirty="0">
                <a:solidFill>
                  <a:schemeClr val="tx1"/>
                </a:solidFill>
                <a:latin typeface="Roboto" panose="02000000000000000000" pitchFamily="2" charset="0"/>
              </a:rPr>
              <a:t> Machine learning models (Logistic Regression, SVM, Decision Tree ,KNN) were trained on preprocessed data (scaled and one-hot encoded) to predict </a:t>
            </a:r>
            <a:endParaRPr lang="en-US" sz="1600" b="0" i="0" dirty="0">
              <a:solidFill>
                <a:srgbClr val="E3E3E3"/>
              </a:solidFill>
              <a:effectLst/>
              <a:latin typeface="Roboto" panose="02000000000000000000" pitchFamily="2" charset="0"/>
            </a:endParaRPr>
          </a:p>
          <a:p>
            <a:pPr marL="800100" lvl="1" indent="-342900">
              <a:buFont typeface="+mj-lt"/>
              <a:buAutoNum type="arabicPeriod"/>
            </a:pPr>
            <a:r>
              <a:rPr lang="en-US" sz="1600" b="0" i="0" dirty="0">
                <a:solidFill>
                  <a:schemeClr val="tx1"/>
                </a:solidFill>
                <a:effectLst/>
                <a:latin typeface="Roboto" panose="02000000000000000000" pitchFamily="2" charset="0"/>
              </a:rPr>
              <a:t>launch outcomes. Model performance was evaluated using appropriate metrics.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buFont typeface="Arial" panose="020B0604020202020204" pitchFamily="34" charset="0"/>
              <a:buChar char="•"/>
            </a:pPr>
            <a:r>
              <a:rPr lang="en-US" sz="1600" b="0" i="0" dirty="0">
                <a:solidFill>
                  <a:srgbClr val="121619"/>
                </a:solidFill>
                <a:effectLst/>
                <a:latin typeface="Roboto" panose="02000000000000000000" pitchFamily="2" charset="0"/>
              </a:rPr>
              <a:t>Project revealed insights into factors impacting launch success and showed the potential of predictive modeling.</a:t>
            </a:r>
          </a:p>
          <a:p>
            <a:pPr lvl="1">
              <a:buFont typeface="Arial" panose="020B0604020202020204" pitchFamily="34" charset="0"/>
              <a:buChar char="•"/>
            </a:pPr>
            <a:r>
              <a:rPr lang="en-US" sz="1600" b="0" i="0" dirty="0">
                <a:solidFill>
                  <a:srgbClr val="121619"/>
                </a:solidFill>
                <a:effectLst/>
                <a:latin typeface="Roboto" panose="02000000000000000000" pitchFamily="2" charset="0"/>
              </a:rPr>
              <a:t>Further model evaluation is needed for comprehensive results and predictive capabilities.</a:t>
            </a: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675666"/>
            <a:ext cx="10687961" cy="22830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2000" b="0" i="0" dirty="0">
                <a:solidFill>
                  <a:srgbClr val="121619"/>
                </a:solidFill>
                <a:effectLst/>
                <a:latin typeface="Roboto" panose="02000000000000000000" pitchFamily="2" charset="0"/>
              </a:rPr>
              <a:t>a list of all the unique booster rocket versions used in SpaceX launches that landed successfully on a drone ship and carried a payload weighing between 4000 and 6000 kilograms.</a:t>
            </a:r>
            <a:endParaRPr lang="en-US" sz="2000" dirty="0">
              <a:solidFill>
                <a:srgbClr val="121619"/>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7F46AE8-FD50-190B-1B6E-578B54F0FA54}"/>
              </a:ext>
            </a:extLst>
          </p:cNvPr>
          <p:cNvPicPr>
            <a:picLocks noChangeAspect="1"/>
          </p:cNvPicPr>
          <p:nvPr/>
        </p:nvPicPr>
        <p:blipFill>
          <a:blip r:embed="rId3"/>
          <a:stretch>
            <a:fillRect/>
          </a:stretch>
        </p:blipFill>
        <p:spPr>
          <a:xfrm>
            <a:off x="770011" y="1337632"/>
            <a:ext cx="10687961" cy="2283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826987"/>
            <a:ext cx="10723944" cy="3198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kumimoji="0" lang="en-US" altLang="en-US" sz="2400" b="0" i="0" u="none" strike="noStrike" cap="none" normalizeH="0" baseline="0" dirty="0">
                <a:ln>
                  <a:noFill/>
                </a:ln>
                <a:solidFill>
                  <a:srgbClr val="121619"/>
                </a:solidFill>
                <a:effectLst/>
                <a:latin typeface="Roboto" panose="02000000000000000000" pitchFamily="2" charset="0"/>
              </a:rPr>
              <a:t>This query goes through the </a:t>
            </a:r>
            <a:r>
              <a:rPr kumimoji="0" lang="en-US" altLang="en-US" sz="2000" b="0" i="0" u="none" strike="noStrike" cap="none" normalizeH="0" baseline="0" dirty="0">
                <a:ln>
                  <a:noFill/>
                </a:ln>
                <a:solidFill>
                  <a:srgbClr val="121619"/>
                </a:solidFill>
                <a:effectLst/>
                <a:latin typeface="Arial Unicode MS"/>
              </a:rPr>
              <a:t>SPACEXTABLE</a:t>
            </a:r>
            <a:r>
              <a:rPr kumimoji="0" lang="en-US" altLang="en-US" sz="2400" b="0" i="0" u="none" strike="noStrike" cap="none" normalizeH="0" baseline="0" dirty="0">
                <a:ln>
                  <a:noFill/>
                </a:ln>
                <a:solidFill>
                  <a:srgbClr val="121619"/>
                </a:solidFill>
                <a:effectLst/>
                <a:latin typeface="Roboto" panose="02000000000000000000" pitchFamily="2" charset="0"/>
              </a:rPr>
              <a:t>, examines the </a:t>
            </a:r>
            <a:r>
              <a:rPr kumimoji="0" lang="en-US" altLang="en-US" sz="2000" b="0" i="0" u="none" strike="noStrike" cap="none" normalizeH="0" baseline="0" dirty="0" err="1">
                <a:ln>
                  <a:noFill/>
                </a:ln>
                <a:solidFill>
                  <a:srgbClr val="121619"/>
                </a:solidFill>
                <a:effectLst/>
                <a:latin typeface="Arial Unicode MS"/>
              </a:rPr>
              <a:t>Landing_Outcome</a:t>
            </a:r>
            <a:r>
              <a:rPr kumimoji="0" lang="en-US" altLang="en-US" sz="2400" b="0" i="0" u="none" strike="noStrike" cap="none" normalizeH="0" baseline="0" dirty="0">
                <a:ln>
                  <a:noFill/>
                </a:ln>
                <a:solidFill>
                  <a:srgbClr val="121619"/>
                </a:solidFill>
                <a:effectLst/>
                <a:latin typeface="Roboto" panose="02000000000000000000" pitchFamily="2" charset="0"/>
              </a:rPr>
              <a:t> column for each row. If the outcome contains "Success", it adds 1 to the </a:t>
            </a:r>
            <a:r>
              <a:rPr kumimoji="0" lang="en-US" altLang="en-US" sz="2000" b="0" i="0" u="none" strike="noStrike" cap="none" normalizeH="0" baseline="0" dirty="0" err="1">
                <a:ln>
                  <a:noFill/>
                </a:ln>
                <a:solidFill>
                  <a:srgbClr val="121619"/>
                </a:solidFill>
                <a:effectLst/>
                <a:latin typeface="Arial Unicode MS"/>
              </a:rPr>
              <a:t>SuccessCount</a:t>
            </a:r>
            <a:r>
              <a:rPr kumimoji="0" lang="en-US" altLang="en-US" sz="2400" b="0" i="0" u="none" strike="noStrike" cap="none" normalizeH="0" baseline="0" dirty="0">
                <a:ln>
                  <a:noFill/>
                </a:ln>
                <a:solidFill>
                  <a:srgbClr val="121619"/>
                </a:solidFill>
                <a:effectLst/>
                <a:latin typeface="Roboto" panose="02000000000000000000" pitchFamily="2" charset="0"/>
              </a:rPr>
              <a:t>. If the outcome contains "Failure", it adds 1 to the </a:t>
            </a:r>
            <a:r>
              <a:rPr kumimoji="0" lang="en-US" altLang="en-US" sz="2000" b="0" i="0" u="none" strike="noStrike" cap="none" normalizeH="0" baseline="0" dirty="0" err="1">
                <a:ln>
                  <a:noFill/>
                </a:ln>
                <a:solidFill>
                  <a:srgbClr val="121619"/>
                </a:solidFill>
                <a:effectLst/>
                <a:latin typeface="Arial Unicode MS"/>
              </a:rPr>
              <a:t>FailureCount</a:t>
            </a:r>
            <a:r>
              <a:rPr kumimoji="0" lang="en-US" altLang="en-US" sz="2400" b="0" i="0" u="none" strike="noStrike" cap="none" normalizeH="0" baseline="0" dirty="0">
                <a:ln>
                  <a:noFill/>
                </a:ln>
                <a:solidFill>
                  <a:srgbClr val="121619"/>
                </a:solidFill>
                <a:effectLst/>
                <a:latin typeface="Roboto" panose="02000000000000000000" pitchFamily="2" charset="0"/>
              </a:rPr>
              <a:t>. Finally, it displays these two calculated totals. Essentially, it's counting the number of successful and failed landings recorded in the table.</a:t>
            </a:r>
            <a:r>
              <a:rPr kumimoji="0" lang="en-US" altLang="en-US" sz="1800" b="0" i="0" u="none" strike="noStrike" cap="none" normalizeH="0" baseline="0" dirty="0">
                <a:ln>
                  <a:noFill/>
                </a:ln>
                <a:solidFill>
                  <a:srgbClr val="121619"/>
                </a:solidFill>
                <a:effectLst/>
              </a:rPr>
              <a:t> </a:t>
            </a:r>
            <a:endParaRPr kumimoji="0" lang="en-US" altLang="en-US" sz="4800" b="0" i="0" u="none" strike="noStrike" cap="none" normalizeH="0" baseline="0" dirty="0">
              <a:ln>
                <a:noFill/>
              </a:ln>
              <a:solidFill>
                <a:srgbClr val="121619"/>
              </a:solidFill>
              <a:effectLst/>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3181764-D800-D576-C1B2-40762EDA0898}"/>
              </a:ext>
            </a:extLst>
          </p:cNvPr>
          <p:cNvPicPr>
            <a:picLocks noChangeAspect="1"/>
          </p:cNvPicPr>
          <p:nvPr/>
        </p:nvPicPr>
        <p:blipFill>
          <a:blip r:embed="rId3"/>
          <a:stretch>
            <a:fillRect/>
          </a:stretch>
        </p:blipFill>
        <p:spPr>
          <a:xfrm>
            <a:off x="770011" y="1496007"/>
            <a:ext cx="10687961" cy="11597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06323"/>
            <a:ext cx="10687961" cy="161925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kumimoji="0" lang="en-US" altLang="en-US" sz="2400" b="0" i="0" u="none" strike="noStrike" cap="none" normalizeH="0" baseline="0" dirty="0">
                <a:ln>
                  <a:noFill/>
                </a:ln>
                <a:solidFill>
                  <a:srgbClr val="121619"/>
                </a:solidFill>
                <a:effectLst/>
                <a:latin typeface="Roboto" panose="02000000000000000000" pitchFamily="2" charset="0"/>
              </a:rPr>
              <a:t>This SQL query is designed to find the </a:t>
            </a:r>
            <a:r>
              <a:rPr kumimoji="0" lang="en-US" altLang="en-US" sz="2000" b="0" i="0" u="none" strike="noStrike" cap="none" normalizeH="0" baseline="0" dirty="0" err="1">
                <a:ln>
                  <a:noFill/>
                </a:ln>
                <a:solidFill>
                  <a:srgbClr val="121619"/>
                </a:solidFill>
                <a:effectLst/>
                <a:latin typeface="Arial Unicode MS"/>
              </a:rPr>
              <a:t>Booster_Version</a:t>
            </a:r>
            <a:r>
              <a:rPr kumimoji="0" lang="en-US" altLang="en-US" sz="2400" b="0" i="0" u="none" strike="noStrike" cap="none" normalizeH="0" baseline="0" dirty="0">
                <a:ln>
                  <a:noFill/>
                </a:ln>
                <a:solidFill>
                  <a:srgbClr val="121619"/>
                </a:solidFill>
                <a:effectLst/>
                <a:latin typeface="Roboto" panose="02000000000000000000" pitchFamily="2" charset="0"/>
              </a:rPr>
              <a:t> associated with the launch that had the heaviest payload (maximum </a:t>
            </a:r>
            <a:r>
              <a:rPr kumimoji="0" lang="en-US" altLang="en-US" sz="2000" b="0" i="0" u="none" strike="noStrike" cap="none" normalizeH="0" baseline="0" dirty="0">
                <a:ln>
                  <a:noFill/>
                </a:ln>
                <a:solidFill>
                  <a:srgbClr val="121619"/>
                </a:solidFill>
                <a:effectLst/>
                <a:latin typeface="Arial Unicode MS"/>
              </a:rPr>
              <a:t>PAYLOAD_MASS__KG_</a:t>
            </a:r>
            <a:r>
              <a:rPr kumimoji="0" lang="en-US" altLang="en-US" sz="2400" b="0" i="0" u="none" strike="noStrike" cap="none" normalizeH="0" baseline="0" dirty="0">
                <a:ln>
                  <a:noFill/>
                </a:ln>
                <a:solidFill>
                  <a:srgbClr val="121619"/>
                </a:solidFill>
                <a:effectLst/>
                <a:latin typeface="Roboto" panose="02000000000000000000" pitchFamily="2" charset="0"/>
              </a:rPr>
              <a:t>). It does this by first finding the maximum payload mass and then selecting the booster version corresponding to that specific launch.</a:t>
            </a:r>
            <a:r>
              <a:rPr kumimoji="0" lang="en-US" altLang="en-US" sz="1800" b="0" i="0" u="none" strike="noStrike" cap="none" normalizeH="0" baseline="0" dirty="0">
                <a:ln>
                  <a:noFill/>
                </a:ln>
                <a:solidFill>
                  <a:srgbClr val="121619"/>
                </a:solidFill>
                <a:effectLst/>
              </a:rPr>
              <a:t> </a:t>
            </a:r>
            <a:endParaRPr kumimoji="0" lang="en-US" altLang="en-US" sz="4800" b="0" i="0" u="none" strike="noStrike" cap="none" normalizeH="0" baseline="0" dirty="0">
              <a:ln>
                <a:noFill/>
              </a:ln>
              <a:solidFill>
                <a:srgbClr val="121619"/>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03FD25A-F8E4-0109-5259-201E0AB6972D}"/>
              </a:ext>
            </a:extLst>
          </p:cNvPr>
          <p:cNvPicPr>
            <a:picLocks noChangeAspect="1"/>
          </p:cNvPicPr>
          <p:nvPr/>
        </p:nvPicPr>
        <p:blipFill>
          <a:blip r:embed="rId3"/>
          <a:stretch>
            <a:fillRect/>
          </a:stretch>
        </p:blipFill>
        <p:spPr>
          <a:xfrm>
            <a:off x="770011" y="1412303"/>
            <a:ext cx="10687961" cy="28875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10851"/>
            <a:ext cx="10687962" cy="28147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kumimoji="0" lang="en-US" altLang="en-US" sz="2400" b="0" i="0" u="none" strike="noStrike" cap="none" normalizeH="0" baseline="0" dirty="0">
                <a:ln>
                  <a:noFill/>
                </a:ln>
                <a:solidFill>
                  <a:srgbClr val="121619"/>
                </a:solidFill>
                <a:effectLst/>
                <a:latin typeface="Roboto" panose="02000000000000000000" pitchFamily="2" charset="0"/>
              </a:rPr>
              <a:t>The query retrieves the month, booster version, and launch site for all launches from the </a:t>
            </a:r>
            <a:r>
              <a:rPr kumimoji="0" lang="en-US" altLang="en-US" sz="2000" b="0" i="0" u="none" strike="noStrike" cap="none" normalizeH="0" baseline="0" dirty="0">
                <a:ln>
                  <a:noFill/>
                </a:ln>
                <a:solidFill>
                  <a:srgbClr val="121619"/>
                </a:solidFill>
                <a:effectLst/>
                <a:latin typeface="Arial Unicode MS"/>
              </a:rPr>
              <a:t>SPACEXTABLE</a:t>
            </a:r>
            <a:r>
              <a:rPr kumimoji="0" lang="en-US" altLang="en-US" sz="2400" b="0" i="0" u="none" strike="noStrike" cap="none" normalizeH="0" baseline="0" dirty="0">
                <a:ln>
                  <a:noFill/>
                </a:ln>
                <a:solidFill>
                  <a:srgbClr val="121619"/>
                </a:solidFill>
                <a:effectLst/>
                <a:latin typeface="Roboto" panose="02000000000000000000" pitchFamily="2" charset="0"/>
              </a:rPr>
              <a:t> that resulted in a "Failure (drone ship)" and occurred in the year 2015.</a:t>
            </a:r>
            <a:r>
              <a:rPr kumimoji="0" lang="en-US" altLang="en-US" sz="1800" b="0" i="0" u="none" strike="noStrike" cap="none" normalizeH="0" baseline="0" dirty="0">
                <a:ln>
                  <a:noFill/>
                </a:ln>
                <a:solidFill>
                  <a:srgbClr val="121619"/>
                </a:solidFill>
                <a:effectLst/>
              </a:rPr>
              <a:t> </a:t>
            </a:r>
            <a:endParaRPr kumimoji="0" lang="en-US" altLang="en-US" sz="4800" b="0" i="0" u="none" strike="noStrike" cap="none" normalizeH="0" baseline="0" dirty="0">
              <a:ln>
                <a:noFill/>
              </a:ln>
              <a:solidFill>
                <a:srgbClr val="121619"/>
              </a:solidFill>
              <a:effectLst/>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C591BDE-D198-B2A5-1119-FE0CCA3482DB}"/>
              </a:ext>
            </a:extLst>
          </p:cNvPr>
          <p:cNvPicPr>
            <a:picLocks noChangeAspect="1"/>
          </p:cNvPicPr>
          <p:nvPr/>
        </p:nvPicPr>
        <p:blipFill>
          <a:blip r:embed="rId3"/>
          <a:stretch>
            <a:fillRect/>
          </a:stretch>
        </p:blipFill>
        <p:spPr>
          <a:xfrm>
            <a:off x="770011" y="1440905"/>
            <a:ext cx="10687961" cy="1586283"/>
          </a:xfrm>
          <a:prstGeom prst="rect">
            <a:avLst/>
          </a:prstGeom>
        </p:spPr>
      </p:pic>
      <p:sp>
        <p:nvSpPr>
          <p:cNvPr id="2" name="Rectangle 1">
            <a:extLst>
              <a:ext uri="{FF2B5EF4-FFF2-40B4-BE49-F238E27FC236}">
                <a16:creationId xmlns:a16="http://schemas.microsoft.com/office/drawing/2014/main" id="{2DADA753-CADA-0773-8B24-5F5895D5884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E3E3E3"/>
                </a:solidFill>
                <a:effectLst/>
                <a:latin typeface="Roboto" panose="02000000000000000000" pitchFamily="2" charset="0"/>
              </a:rPr>
              <a:t>The query retrieves the month, booster version, and launch site for all launches from the </a:t>
            </a:r>
            <a:r>
              <a:rPr kumimoji="0" lang="en-US" altLang="en-US" sz="900" b="0" i="0" u="none" strike="noStrike" cap="none" normalizeH="0" baseline="0" dirty="0">
                <a:ln>
                  <a:noFill/>
                </a:ln>
                <a:solidFill>
                  <a:srgbClr val="E3E3E3"/>
                </a:solidFill>
                <a:effectLst/>
                <a:latin typeface="Arial Unicode MS"/>
              </a:rPr>
              <a:t>SPACEXTABLE</a:t>
            </a:r>
            <a:r>
              <a:rPr kumimoji="0" lang="en-US" altLang="en-US" sz="1000" b="0" i="0" u="none" strike="noStrike" cap="none" normalizeH="0" baseline="0" dirty="0">
                <a:ln>
                  <a:noFill/>
                </a:ln>
                <a:solidFill>
                  <a:srgbClr val="E3E3E3"/>
                </a:solidFill>
                <a:effectLst/>
                <a:latin typeface="Roboto" panose="02000000000000000000" pitchFamily="2" charset="0"/>
              </a:rPr>
              <a:t> that resulted in a "Failure (drone ship)" and occurred in the year 2015.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98560"/>
            <a:ext cx="10687961" cy="212701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400" b="0" i="0" dirty="0">
                <a:solidFill>
                  <a:srgbClr val="121619"/>
                </a:solidFill>
                <a:effectLst/>
                <a:latin typeface="Roboto" panose="02000000000000000000" pitchFamily="2" charset="0"/>
              </a:rPr>
              <a:t>The query is designed to find out how many times each landing outcome occurred for SpaceX launches between June 4, 2010, and March 20, 2017, and then presents the results with the most frequent outcomes at the top.</a:t>
            </a:r>
            <a:endParaRPr lang="en-US" sz="2400" dirty="0">
              <a:solidFill>
                <a:srgbClr val="121619"/>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575861E2-0FF3-1060-C643-79429CF0FDC2}"/>
              </a:ext>
            </a:extLst>
          </p:cNvPr>
          <p:cNvPicPr>
            <a:picLocks noChangeAspect="1"/>
          </p:cNvPicPr>
          <p:nvPr/>
        </p:nvPicPr>
        <p:blipFill>
          <a:blip r:embed="rId3"/>
          <a:stretch>
            <a:fillRect/>
          </a:stretch>
        </p:blipFill>
        <p:spPr>
          <a:xfrm>
            <a:off x="770011" y="1280380"/>
            <a:ext cx="10687961" cy="25244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88972"/>
            <a:ext cx="10594674" cy="184546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b="1" i="0" dirty="0">
                <a:solidFill>
                  <a:srgbClr val="121619"/>
                </a:solidFill>
                <a:effectLst/>
                <a:latin typeface="Roboto" panose="02000000000000000000" pitchFamily="2" charset="0"/>
              </a:rPr>
              <a:t>In essence, through launch data, creates a marker for each launch at its specific location, assigns a color to the marker based on the launch outcome, and then adds the marker to the map, allowing for a visual representation of launch successes and failures.</a:t>
            </a:r>
            <a:endParaRPr lang="en-US" sz="2400" dirty="0">
              <a:solidFill>
                <a:srgbClr val="121619"/>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b="1" i="0" dirty="0">
                <a:solidFill>
                  <a:schemeClr val="accent1"/>
                </a:solidFill>
                <a:effectLst/>
                <a:latin typeface="Roboto" panose="02000000000000000000" pitchFamily="2" charset="0"/>
              </a:rPr>
              <a:t>SpaceX Launch Site Analysis</a:t>
            </a:r>
            <a:endParaRPr lang="en-US" dirty="0">
              <a:solidFill>
                <a:schemeClr val="accent1"/>
              </a:solidFill>
              <a:latin typeface="Abadi"/>
            </a:endParaRPr>
          </a:p>
        </p:txBody>
      </p:sp>
      <p:pic>
        <p:nvPicPr>
          <p:cNvPr id="8" name="Picture 7">
            <a:extLst>
              <a:ext uri="{FF2B5EF4-FFF2-40B4-BE49-F238E27FC236}">
                <a16:creationId xmlns:a16="http://schemas.microsoft.com/office/drawing/2014/main" id="{0F84D0D3-AA1F-3C70-76F3-EBFF1CE10B0F}"/>
              </a:ext>
            </a:extLst>
          </p:cNvPr>
          <p:cNvPicPr>
            <a:picLocks noChangeAspect="1"/>
          </p:cNvPicPr>
          <p:nvPr/>
        </p:nvPicPr>
        <p:blipFill>
          <a:blip r:embed="rId3"/>
          <a:stretch>
            <a:fillRect/>
          </a:stretch>
        </p:blipFill>
        <p:spPr>
          <a:xfrm>
            <a:off x="798662" y="1435643"/>
            <a:ext cx="10594675" cy="317555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550229"/>
            <a:ext cx="10515600" cy="1475344"/>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121619"/>
                </a:solidFill>
                <a:effectLst/>
                <a:latin typeface="Roboto" panose="02000000000000000000" pitchFamily="2" charset="0"/>
              </a:rPr>
              <a:t>In an interactive map with markers representing SpaceX launch locations, color-coded to show launch success or failure, and grouped using clusters for a cleaner visualization.</a:t>
            </a:r>
            <a:endParaRPr lang="en-US" sz="2400" b="1" dirty="0">
              <a:solidFill>
                <a:srgbClr val="121619"/>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825993"/>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800" b="1" i="0" dirty="0">
                <a:solidFill>
                  <a:srgbClr val="0B49CB"/>
                </a:solidFill>
                <a:effectLst/>
                <a:latin typeface="Roboto" panose="02000000000000000000" pitchFamily="2" charset="0"/>
              </a:rPr>
              <a:t>Visualizing SpaceX Mission Outcomes and Launch Site Locations</a:t>
            </a:r>
            <a:endParaRPr lang="en-US" sz="5800" b="0" i="0" dirty="0">
              <a:solidFill>
                <a:srgbClr val="0B49CB"/>
              </a:solidFill>
              <a:effectLst/>
              <a:latin typeface="Roboto" panose="02000000000000000000" pitchFamily="2" charset="0"/>
            </a:endParaRPr>
          </a:p>
          <a:p>
            <a:endParaRPr lang="en-US" dirty="0">
              <a:solidFill>
                <a:srgbClr val="0B49CB"/>
              </a:solidFill>
              <a:latin typeface="Abadi"/>
            </a:endParaRPr>
          </a:p>
        </p:txBody>
      </p:sp>
      <p:pic>
        <p:nvPicPr>
          <p:cNvPr id="6" name="Picture 5">
            <a:extLst>
              <a:ext uri="{FF2B5EF4-FFF2-40B4-BE49-F238E27FC236}">
                <a16:creationId xmlns:a16="http://schemas.microsoft.com/office/drawing/2014/main" id="{D52FC5E0-6A10-1134-1251-BC2BDF979D39}"/>
              </a:ext>
            </a:extLst>
          </p:cNvPr>
          <p:cNvPicPr>
            <a:picLocks noChangeAspect="1"/>
          </p:cNvPicPr>
          <p:nvPr/>
        </p:nvPicPr>
        <p:blipFill>
          <a:blip r:embed="rId3"/>
          <a:stretch>
            <a:fillRect/>
          </a:stretch>
        </p:blipFill>
        <p:spPr>
          <a:xfrm>
            <a:off x="770011" y="1364643"/>
            <a:ext cx="10515600" cy="30966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4772" y="1430335"/>
            <a:ext cx="6899658" cy="45952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000" b="1" dirty="0">
                <a:solidFill>
                  <a:srgbClr val="121619"/>
                </a:solidFill>
                <a:latin typeface="Roboto" panose="02000000000000000000" pitchFamily="2" charset="0"/>
              </a:rPr>
              <a:t>P</a:t>
            </a:r>
            <a:r>
              <a:rPr lang="en-US" sz="2000" b="1" i="0" dirty="0">
                <a:solidFill>
                  <a:srgbClr val="121619"/>
                </a:solidFill>
                <a:effectLst/>
                <a:latin typeface="Roboto" panose="02000000000000000000" pitchFamily="2" charset="0"/>
              </a:rPr>
              <a:t>rovide a more informative map by highlighting the location of the nearest city</a:t>
            </a:r>
            <a:r>
              <a:rPr lang="en-US" sz="2000" dirty="0">
                <a:solidFill>
                  <a:schemeClr val="accent3">
                    <a:lumMod val="25000"/>
                  </a:schemeClr>
                </a:solidFill>
                <a:latin typeface="Abadi"/>
              </a:rPr>
              <a:t> , </a:t>
            </a:r>
            <a:r>
              <a:rPr lang="en-US" sz="2000" b="1" dirty="0">
                <a:solidFill>
                  <a:schemeClr val="accent3">
                    <a:lumMod val="25000"/>
                  </a:schemeClr>
                </a:solidFill>
                <a:latin typeface="Abadi"/>
              </a:rPr>
              <a:t>railway, highway, coastline</a:t>
            </a:r>
            <a:r>
              <a:rPr lang="en-US" sz="2000" b="1" i="0" dirty="0">
                <a:solidFill>
                  <a:srgbClr val="121619"/>
                </a:solidFill>
                <a:effectLst/>
                <a:latin typeface="Roboto" panose="02000000000000000000" pitchFamily="2" charset="0"/>
              </a:rPr>
              <a:t> to a launch site and their relative distance</a:t>
            </a:r>
            <a:r>
              <a:rPr lang="en-US" sz="2000" b="1" i="0" dirty="0">
                <a:solidFill>
                  <a:srgbClr val="E3E3E3"/>
                </a:solidFill>
                <a:effectLst/>
                <a:latin typeface="Roboto" panose="02000000000000000000" pitchFamily="2" charset="0"/>
              </a:rPr>
              <a:t>.</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i="0" dirty="0">
                <a:solidFill>
                  <a:srgbClr val="0B49CB"/>
                </a:solidFill>
                <a:effectLst/>
                <a:latin typeface="Roboto" panose="02000000000000000000" pitchFamily="2" charset="0"/>
              </a:rPr>
              <a:t>Visualizing SpaceX Launch Site Proximities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D319F28-D438-D303-F7D2-FFA8DBF4EAA7}"/>
              </a:ext>
            </a:extLst>
          </p:cNvPr>
          <p:cNvPicPr>
            <a:picLocks noChangeAspect="1"/>
          </p:cNvPicPr>
          <p:nvPr/>
        </p:nvPicPr>
        <p:blipFill>
          <a:blip r:embed="rId3"/>
          <a:stretch>
            <a:fillRect/>
          </a:stretch>
        </p:blipFill>
        <p:spPr>
          <a:xfrm>
            <a:off x="7674430" y="1430335"/>
            <a:ext cx="3778780" cy="45952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7800"/>
            <a:ext cx="10399485" cy="418011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5100" dirty="0">
                <a:solidFill>
                  <a:schemeClr val="accent3">
                    <a:lumMod val="25000"/>
                  </a:schemeClr>
                </a:solidFill>
                <a:latin typeface="Abadi" panose="020B0604020104020204" pitchFamily="34" charset="0"/>
              </a:rPr>
              <a:t>Project background and context</a:t>
            </a:r>
          </a:p>
          <a:p>
            <a:pPr marL="0" indent="0" algn="l">
              <a:buNone/>
            </a:pPr>
            <a:r>
              <a:rPr lang="en-US" sz="4000" b="0" i="0" dirty="0">
                <a:solidFill>
                  <a:schemeClr val="tx1"/>
                </a:solidFill>
                <a:effectLst/>
                <a:latin typeface="Roboto" panose="02000000000000000000" pitchFamily="2" charset="0"/>
              </a:rPr>
              <a:t>The increasing demand for space exploration and commercial satellite deployment necessitates a deeper understanding of launch dynamics. By examining historical data, we aim to identify key trends and patterns associated with successful launches. This project utilizes data from various sources, including the SpaceX API and publicly available records, to create a robust dataset for analysis.</a:t>
            </a:r>
          </a:p>
          <a:p>
            <a:pPr algn="l"/>
            <a:r>
              <a:rPr lang="en-US" sz="4000" b="0" i="0" dirty="0">
                <a:solidFill>
                  <a:schemeClr val="tx1"/>
                </a:solidFill>
                <a:effectLst/>
                <a:latin typeface="Roboto" panose="02000000000000000000" pitchFamily="2" charset="0"/>
              </a:rPr>
              <a:t>The primary objectives of this project are:</a:t>
            </a:r>
          </a:p>
          <a:p>
            <a:pPr lvl="1">
              <a:buFont typeface="+mj-lt"/>
              <a:buAutoNum type="arabicPeriod"/>
            </a:pPr>
            <a:r>
              <a:rPr lang="en-US" sz="3600" b="0" i="0" dirty="0">
                <a:solidFill>
                  <a:schemeClr val="tx1"/>
                </a:solidFill>
                <a:effectLst/>
                <a:latin typeface="Roboto" panose="02000000000000000000" pitchFamily="2" charset="0"/>
              </a:rPr>
              <a:t>To investigate the relationships between launch site, payload mass, orbit type, and launch outcomes.</a:t>
            </a:r>
          </a:p>
          <a:p>
            <a:pPr lvl="1">
              <a:buFont typeface="+mj-lt"/>
              <a:buAutoNum type="arabicPeriod"/>
            </a:pPr>
            <a:r>
              <a:rPr lang="en-US" sz="3600" b="0" i="0" dirty="0">
                <a:solidFill>
                  <a:schemeClr val="tx1"/>
                </a:solidFill>
                <a:effectLst/>
                <a:latin typeface="Roboto" panose="02000000000000000000" pitchFamily="2" charset="0"/>
              </a:rPr>
              <a:t>To visualize these relationships and trends using interactive maps and dashboards.</a:t>
            </a:r>
          </a:p>
          <a:p>
            <a:pPr lvl="1">
              <a:buFont typeface="+mj-lt"/>
              <a:buAutoNum type="arabicPeriod"/>
            </a:pPr>
            <a:r>
              <a:rPr lang="en-US" sz="3600" b="0" i="0" dirty="0">
                <a:solidFill>
                  <a:schemeClr val="tx1"/>
                </a:solidFill>
                <a:effectLst/>
                <a:latin typeface="Roboto" panose="02000000000000000000" pitchFamily="2" charset="0"/>
              </a:rPr>
              <a:t>To develop machine learning models capable of predicting launch outcomes based on historical data</a:t>
            </a:r>
            <a:endParaRPr lang="en-US" sz="1800" dirty="0">
              <a:solidFill>
                <a:schemeClr val="accent3">
                  <a:lumMod val="25000"/>
                </a:schemeClr>
              </a:solidFill>
              <a:latin typeface="Abadi" panose="020B0604020104020204" pitchFamily="34" charset="0"/>
            </a:endParaRPr>
          </a:p>
          <a:p>
            <a:pPr>
              <a:spcBef>
                <a:spcPts val="1400"/>
              </a:spcBef>
            </a:pPr>
            <a:r>
              <a:rPr lang="en-US" sz="51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4200" b="0" i="0" dirty="0">
                <a:solidFill>
                  <a:schemeClr val="tx1"/>
                </a:solidFill>
                <a:effectLst/>
                <a:latin typeface="Roboto" panose="02000000000000000000" pitchFamily="2" charset="0"/>
              </a:rPr>
              <a:t>Data inconsistencies, missing values, and web scraping challenges hindered data preparation. Model selection, evaluation, and interpretation, along with computational limitations, posed difficulties during analysis and prediction.</a:t>
            </a:r>
            <a:endParaRPr lang="en-US" sz="4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1"/>
            <a:ext cx="6283932" cy="465397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b="1" i="0" dirty="0">
                <a:solidFill>
                  <a:srgbClr val="121619"/>
                </a:solidFill>
                <a:effectLst/>
                <a:latin typeface="Roboto" panose="02000000000000000000" pitchFamily="2" charset="0"/>
              </a:rPr>
              <a:t>When the user selects "All Sites" in the dropdown, the pie chart visualizes the success rate of launches for each individual launch site. Each slice of the pie represents a launch site, and the size of the slice corresponds to its success rate</a:t>
            </a:r>
            <a:r>
              <a:rPr lang="en-US" sz="1600" b="0" i="0" dirty="0">
                <a:solidFill>
                  <a:srgbClr val="E3E3E3"/>
                </a:solidFill>
                <a:effectLst/>
                <a:latin typeface="Roboto" panose="02000000000000000000" pitchFamily="2" charset="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 Success Rate </a:t>
            </a:r>
            <a:r>
              <a:rPr lang="en-US" dirty="0" err="1">
                <a:solidFill>
                  <a:srgbClr val="0B49CB"/>
                </a:solidFill>
                <a:latin typeface="Abadi"/>
              </a:rPr>
              <a:t>Piechart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D079C60-1790-2D6D-6264-21D49AD355BD}"/>
              </a:ext>
            </a:extLst>
          </p:cNvPr>
          <p:cNvPicPr>
            <a:picLocks noChangeAspect="1"/>
          </p:cNvPicPr>
          <p:nvPr/>
        </p:nvPicPr>
        <p:blipFill>
          <a:blip r:embed="rId3"/>
          <a:stretch>
            <a:fillRect/>
          </a:stretch>
        </p:blipFill>
        <p:spPr>
          <a:xfrm>
            <a:off x="7147229" y="1371427"/>
            <a:ext cx="4382531" cy="465414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80457"/>
            <a:ext cx="5873602" cy="454511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2400" b="1" i="0" dirty="0">
                <a:solidFill>
                  <a:srgbClr val="121619"/>
                </a:solidFill>
                <a:effectLst/>
                <a:latin typeface="Roboto" panose="02000000000000000000" pitchFamily="2" charset="0"/>
              </a:rPr>
              <a:t>When a user selects a specific launch site from the dropdown, the pie chart updates to show the distribution of successful and failed launches only for that selected site. The chart is color-coded (green for success, red for failure) and displays the proportion of each outcome for the chosen launch site.</a:t>
            </a:r>
            <a:endParaRPr lang="en-US" sz="2400" b="1" dirty="0">
              <a:solidFill>
                <a:srgbClr val="121619"/>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Specific Site Success Rate </a:t>
            </a:r>
            <a:r>
              <a:rPr lang="en-US" dirty="0" err="1">
                <a:solidFill>
                  <a:srgbClr val="0B49CB"/>
                </a:solidFill>
                <a:latin typeface="Abadi"/>
              </a:rPr>
              <a:t>Piechart</a:t>
            </a:r>
            <a:r>
              <a:rPr lang="en-US" dirty="0">
                <a:solidFill>
                  <a:srgbClr val="0B49CB"/>
                </a:solidFill>
                <a:latin typeface="Abadi"/>
              </a:rPr>
              <a:t> Using Dropdown</a:t>
            </a:r>
          </a:p>
        </p:txBody>
      </p:sp>
      <p:pic>
        <p:nvPicPr>
          <p:cNvPr id="4" name="Picture 3">
            <a:extLst>
              <a:ext uri="{FF2B5EF4-FFF2-40B4-BE49-F238E27FC236}">
                <a16:creationId xmlns:a16="http://schemas.microsoft.com/office/drawing/2014/main" id="{1CF127E3-D4E6-8282-F06E-F251ADA57E8A}"/>
              </a:ext>
            </a:extLst>
          </p:cNvPr>
          <p:cNvPicPr>
            <a:picLocks noChangeAspect="1"/>
          </p:cNvPicPr>
          <p:nvPr/>
        </p:nvPicPr>
        <p:blipFill>
          <a:blip r:embed="rId3"/>
          <a:stretch>
            <a:fillRect/>
          </a:stretch>
        </p:blipFill>
        <p:spPr>
          <a:xfrm>
            <a:off x="6825214" y="1480456"/>
            <a:ext cx="4556430" cy="45777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6469" y="1292381"/>
            <a:ext cx="3868465" cy="5134830"/>
          </a:xfrm>
          <a:prstGeom prst="rect">
            <a:avLst/>
          </a:prstGeom>
        </p:spPr>
        <p:txBody>
          <a:bodyPr lIns="91440" tIns="45720" rIns="91440" bIns="45720" anchor="t">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gn="l">
              <a:buNone/>
            </a:pPr>
            <a:r>
              <a:rPr lang="en-US" sz="2600" b="0" i="0" dirty="0">
                <a:solidFill>
                  <a:srgbClr val="121619"/>
                </a:solidFill>
                <a:effectLst/>
                <a:latin typeface="Roboto" panose="02000000000000000000" pitchFamily="2" charset="0"/>
              </a:rPr>
              <a:t>The dashboard allows users to interactively explore SpaceX launch data. It has:</a:t>
            </a:r>
          </a:p>
          <a:p>
            <a:pPr algn="l">
              <a:buFont typeface="+mj-lt"/>
              <a:buAutoNum type="arabicPeriod"/>
            </a:pPr>
            <a:r>
              <a:rPr lang="en-US" sz="2600" b="1" i="0" dirty="0">
                <a:solidFill>
                  <a:srgbClr val="121619"/>
                </a:solidFill>
                <a:effectLst/>
                <a:latin typeface="Roboto" panose="02000000000000000000" pitchFamily="2" charset="0"/>
              </a:rPr>
              <a:t>Controls:</a:t>
            </a:r>
            <a:endParaRPr lang="en-US" sz="2600" b="0" i="0" dirty="0">
              <a:solidFill>
                <a:srgbClr val="121619"/>
              </a:solidFill>
              <a:effectLst/>
              <a:latin typeface="Roboto" panose="02000000000000000000" pitchFamily="2" charset="0"/>
            </a:endParaRPr>
          </a:p>
          <a:p>
            <a:pPr marL="742950" lvl="1" indent="-285750" algn="l">
              <a:buFont typeface="+mj-lt"/>
              <a:buAutoNum type="arabicPeriod"/>
            </a:pPr>
            <a:r>
              <a:rPr lang="en-US" sz="2600" b="0" i="0" dirty="0">
                <a:solidFill>
                  <a:srgbClr val="121619"/>
                </a:solidFill>
                <a:effectLst/>
                <a:latin typeface="Roboto" panose="02000000000000000000" pitchFamily="2" charset="0"/>
              </a:rPr>
              <a:t>A dropdown to select a specific launch site or view data for all sites.</a:t>
            </a:r>
          </a:p>
          <a:p>
            <a:pPr marL="742950" lvl="1" indent="-285750" algn="l">
              <a:buFont typeface="+mj-lt"/>
              <a:buAutoNum type="arabicPeriod"/>
            </a:pPr>
            <a:r>
              <a:rPr lang="en-US" sz="2600" b="0" i="0" dirty="0">
                <a:solidFill>
                  <a:srgbClr val="121619"/>
                </a:solidFill>
                <a:effectLst/>
                <a:latin typeface="Roboto" panose="02000000000000000000" pitchFamily="2" charset="0"/>
              </a:rPr>
              <a:t>A slider to filter launches based on payload mass.</a:t>
            </a:r>
          </a:p>
          <a:p>
            <a:pPr algn="l">
              <a:buFont typeface="+mj-lt"/>
              <a:buAutoNum type="arabicPeriod"/>
            </a:pPr>
            <a:r>
              <a:rPr lang="en-US" sz="2600" b="1" i="0" dirty="0">
                <a:solidFill>
                  <a:srgbClr val="121619"/>
                </a:solidFill>
                <a:effectLst/>
                <a:latin typeface="Roboto" panose="02000000000000000000" pitchFamily="2" charset="0"/>
              </a:rPr>
              <a:t>Visualizations:</a:t>
            </a:r>
            <a:endParaRPr lang="en-US" sz="2600" b="0" i="0" dirty="0">
              <a:solidFill>
                <a:srgbClr val="121619"/>
              </a:solidFill>
              <a:effectLst/>
              <a:latin typeface="Roboto" panose="02000000000000000000" pitchFamily="2" charset="0"/>
            </a:endParaRPr>
          </a:p>
          <a:p>
            <a:pPr marL="742950" lvl="1" indent="-285750" algn="l">
              <a:buFont typeface="+mj-lt"/>
              <a:buAutoNum type="arabicPeriod"/>
            </a:pPr>
            <a:r>
              <a:rPr lang="en-US" sz="2600" b="0" i="0" dirty="0">
                <a:solidFill>
                  <a:srgbClr val="121619"/>
                </a:solidFill>
                <a:effectLst/>
                <a:latin typeface="Roboto" panose="02000000000000000000" pitchFamily="2" charset="0"/>
              </a:rPr>
              <a:t>A pie chart displaying success rate by launch site (or success/failure breakdown for a specific site).</a:t>
            </a:r>
          </a:p>
          <a:p>
            <a:pPr marL="742950" lvl="1" indent="-285750" algn="l">
              <a:buFont typeface="+mj-lt"/>
              <a:buAutoNum type="arabicPeriod"/>
            </a:pPr>
            <a:r>
              <a:rPr lang="en-US" sz="2600" b="0" i="0" dirty="0">
                <a:solidFill>
                  <a:srgbClr val="121619"/>
                </a:solidFill>
                <a:effectLst/>
                <a:latin typeface="Roboto" panose="02000000000000000000" pitchFamily="2" charset="0"/>
              </a:rPr>
              <a:t>A scatter plot showing the relationship between payload mass and launch outcome, colored by booster 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Analytics Dashboard</a:t>
            </a:r>
          </a:p>
        </p:txBody>
      </p:sp>
      <p:pic>
        <p:nvPicPr>
          <p:cNvPr id="4" name="Picture 3">
            <a:extLst>
              <a:ext uri="{FF2B5EF4-FFF2-40B4-BE49-F238E27FC236}">
                <a16:creationId xmlns:a16="http://schemas.microsoft.com/office/drawing/2014/main" id="{C4BD9AE2-A76F-4F3C-B8E9-11F3E6A59B21}"/>
              </a:ext>
            </a:extLst>
          </p:cNvPr>
          <p:cNvPicPr>
            <a:picLocks noChangeAspect="1"/>
          </p:cNvPicPr>
          <p:nvPr/>
        </p:nvPicPr>
        <p:blipFill>
          <a:blip r:embed="rId3"/>
          <a:stretch>
            <a:fillRect/>
          </a:stretch>
        </p:blipFill>
        <p:spPr>
          <a:xfrm>
            <a:off x="4638476" y="1292381"/>
            <a:ext cx="6817255" cy="45967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25103"/>
            <a:ext cx="5158673" cy="4600469"/>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3600" b="1" dirty="0">
                <a:solidFill>
                  <a:schemeClr val="accent3">
                    <a:lumMod val="25000"/>
                  </a:schemeClr>
                </a:solidFill>
                <a:latin typeface="Abadi" panose="020B0604020104020204" pitchFamily="34" charset="0"/>
              </a:rPr>
              <a:t>Decision Tree model </a:t>
            </a:r>
            <a:r>
              <a:rPr lang="en-US" sz="3600" dirty="0">
                <a:solidFill>
                  <a:schemeClr val="accent3">
                    <a:lumMod val="25000"/>
                  </a:schemeClr>
                </a:solidFill>
                <a:latin typeface="Abadi" panose="020B0604020104020204" pitchFamily="34" charset="0"/>
              </a:rPr>
              <a:t>has the highest classification accuracy with score of 89% Accuracy rate as shown in Bar Chart.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5F309C8-2795-2C35-AC0F-9656E5FAFC27}"/>
              </a:ext>
            </a:extLst>
          </p:cNvPr>
          <p:cNvPicPr>
            <a:picLocks noChangeAspect="1"/>
          </p:cNvPicPr>
          <p:nvPr/>
        </p:nvPicPr>
        <p:blipFill>
          <a:blip r:embed="rId3"/>
          <a:stretch>
            <a:fillRect/>
          </a:stretch>
        </p:blipFill>
        <p:spPr>
          <a:xfrm>
            <a:off x="5964666" y="1425103"/>
            <a:ext cx="5457323" cy="46004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40655"/>
            <a:ext cx="5683407" cy="4684918"/>
          </a:xfrm>
          <a:prstGeom prst="rect">
            <a:avLst/>
          </a:prstGeom>
        </p:spPr>
        <p:txBody>
          <a:bodyPr>
            <a:normAutofit/>
          </a:bodyPr>
          <a:lstStyle/>
          <a:p>
            <a:pPr marL="0" indent="0" algn="l">
              <a:buNone/>
            </a:pPr>
            <a:r>
              <a:rPr lang="en-US" sz="1800" b="0" i="0" dirty="0">
                <a:solidFill>
                  <a:srgbClr val="121619"/>
                </a:solidFill>
                <a:effectLst/>
                <a:latin typeface="Roboto" panose="02000000000000000000" pitchFamily="2" charset="0"/>
              </a:rPr>
              <a:t>The confusion matrix helps you understand the types of errors your Decision Tree is making. This is crucial for:</a:t>
            </a:r>
          </a:p>
          <a:p>
            <a:pPr algn="l">
              <a:buFont typeface="Arial" panose="020B0604020202020204" pitchFamily="34" charset="0"/>
              <a:buChar char="•"/>
            </a:pPr>
            <a:r>
              <a:rPr lang="en-US" sz="1800" b="1" i="0" dirty="0">
                <a:solidFill>
                  <a:srgbClr val="121619"/>
                </a:solidFill>
                <a:effectLst/>
                <a:latin typeface="Roboto" panose="02000000000000000000" pitchFamily="2" charset="0"/>
              </a:rPr>
              <a:t>Identifying areas for improvement:</a:t>
            </a:r>
            <a:r>
              <a:rPr lang="en-US" sz="1800" b="0" i="0" dirty="0">
                <a:solidFill>
                  <a:srgbClr val="121619"/>
                </a:solidFill>
                <a:effectLst/>
                <a:latin typeface="Roboto" panose="02000000000000000000" pitchFamily="2" charset="0"/>
              </a:rPr>
              <a:t> For instance, if you have a high number of false negatives, you might need to adjust the model to be more sensitive to the positive class.</a:t>
            </a:r>
          </a:p>
          <a:p>
            <a:pPr algn="l">
              <a:buFont typeface="Arial" panose="020B0604020202020204" pitchFamily="34" charset="0"/>
              <a:buChar char="•"/>
            </a:pPr>
            <a:r>
              <a:rPr lang="en-US" sz="1800" b="1" i="0" dirty="0">
                <a:solidFill>
                  <a:srgbClr val="121619"/>
                </a:solidFill>
                <a:effectLst/>
                <a:latin typeface="Roboto" panose="02000000000000000000" pitchFamily="2" charset="0"/>
              </a:rPr>
              <a:t>Comparing different models:</a:t>
            </a:r>
            <a:r>
              <a:rPr lang="en-US" sz="1800" b="0" i="0" dirty="0">
                <a:solidFill>
                  <a:srgbClr val="121619"/>
                </a:solidFill>
                <a:effectLst/>
                <a:latin typeface="Roboto" panose="02000000000000000000" pitchFamily="2" charset="0"/>
              </a:rPr>
              <a:t> You can compare the confusion matrices of different Decision Tree models (or other classification models) to see which one performs better overall or for specific classes.</a:t>
            </a:r>
          </a:p>
          <a:p>
            <a:pPr algn="l">
              <a:buFont typeface="Arial" panose="020B0604020202020204" pitchFamily="34" charset="0"/>
              <a:buChar char="•"/>
            </a:pPr>
            <a:r>
              <a:rPr lang="en-US" sz="1800" b="1" i="0" dirty="0">
                <a:solidFill>
                  <a:srgbClr val="121619"/>
                </a:solidFill>
                <a:effectLst/>
                <a:latin typeface="Roboto" panose="02000000000000000000" pitchFamily="2" charset="0"/>
              </a:rPr>
              <a:t>Understanding the trade-offs:</a:t>
            </a:r>
            <a:r>
              <a:rPr lang="en-US" sz="1800" b="0" i="0" dirty="0">
                <a:solidFill>
                  <a:srgbClr val="121619"/>
                </a:solidFill>
                <a:effectLst/>
                <a:latin typeface="Roboto" panose="02000000000000000000" pitchFamily="2" charset="0"/>
              </a:rPr>
              <a:t> There's often a trade-off between precision and recall. The confusion matrix helps you visualize this and choose the model that best suits your specific needs.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94CB452-8A92-210A-42C1-0400B45BEA7D}"/>
              </a:ext>
            </a:extLst>
          </p:cNvPr>
          <p:cNvPicPr>
            <a:picLocks noChangeAspect="1"/>
          </p:cNvPicPr>
          <p:nvPr/>
        </p:nvPicPr>
        <p:blipFill>
          <a:blip r:embed="rId3"/>
          <a:stretch>
            <a:fillRect/>
          </a:stretch>
        </p:blipFill>
        <p:spPr>
          <a:xfrm>
            <a:off x="6494086" y="1340655"/>
            <a:ext cx="4923218" cy="468491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9829"/>
            <a:ext cx="10687961" cy="4876563"/>
          </a:xfrm>
          <a:prstGeom prst="rect">
            <a:avLst/>
          </a:prstGeom>
        </p:spPr>
        <p:txBody>
          <a:bodyPr>
            <a:normAutofit/>
          </a:bodyPr>
          <a:lstStyle/>
          <a:p>
            <a:pPr algn="l">
              <a:buFont typeface="Arial" panose="020B0604020202020204" pitchFamily="34" charset="0"/>
              <a:buChar char="•"/>
            </a:pPr>
            <a:r>
              <a:rPr lang="en-US" sz="2000" b="1" i="0" dirty="0">
                <a:solidFill>
                  <a:srgbClr val="FF0000"/>
                </a:solidFill>
                <a:effectLst/>
                <a:latin typeface="Roboto" panose="02000000000000000000" pitchFamily="2" charset="0"/>
              </a:rPr>
              <a:t>Project analyzed SpaceX launch data using various techniques.</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Data wrangling cleaned and preprocessed the data.</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Exploratory analysis revealed trends in launch outcomes.</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Visualizations highlighted key relationships.</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Interactive maps displayed geographical distributions.</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Predictive models forecasted launch success.</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Logistic Regression, SVM, Decision Tree, and KNN were compared.</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Project provided insights into SpaceX launch history.</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Analysis identified success-related factors.</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Interactive elements enhanced understanding.</a:t>
            </a:r>
          </a:p>
          <a:p>
            <a:pPr algn="l">
              <a:buFont typeface="Arial" panose="020B0604020202020204" pitchFamily="34" charset="0"/>
              <a:buChar char="•"/>
            </a:pPr>
            <a:r>
              <a:rPr lang="en-US" sz="2000" b="1" i="0" dirty="0">
                <a:solidFill>
                  <a:srgbClr val="FF0000"/>
                </a:solidFill>
                <a:effectLst/>
                <a:latin typeface="Roboto" panose="02000000000000000000" pitchFamily="2" charset="0"/>
              </a:rPr>
              <a:t>Project contributed to space exploration knowledge.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4257"/>
            <a:ext cx="5924703" cy="4806603"/>
          </a:xfrm>
          <a:prstGeom prst="rect">
            <a:avLst/>
          </a:prstGeom>
        </p:spPr>
        <p:txBody>
          <a:bodyPr>
            <a:normAutofit fontScale="92500" lnSpcReduction="10000"/>
          </a:bodyPr>
          <a:lstStyle/>
          <a:p>
            <a:pPr marL="0" indent="0">
              <a:buNone/>
            </a:pPr>
            <a:r>
              <a:rPr lang="en-IN" sz="1600" b="1" i="0" dirty="0">
                <a:solidFill>
                  <a:schemeClr val="tx1">
                    <a:lumMod val="95000"/>
                    <a:lumOff val="5000"/>
                  </a:schemeClr>
                </a:solidFill>
                <a:effectLst/>
                <a:latin typeface="Roboto" panose="02000000000000000000" pitchFamily="2" charset="0"/>
              </a:rPr>
              <a:t>A. Data Sources</a:t>
            </a:r>
            <a:endParaRPr lang="en-IN" sz="1600" b="0" i="0" dirty="0">
              <a:solidFill>
                <a:schemeClr val="tx1">
                  <a:lumMod val="95000"/>
                  <a:lumOff val="5000"/>
                </a:schemeClr>
              </a:solidFill>
              <a:effectLst/>
              <a:latin typeface="Roboto" panose="02000000000000000000" pitchFamily="2" charset="0"/>
            </a:endParaRP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List datasets used, source URLs, and brief descriptions.</a:t>
            </a: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Example: SpaceX Launch Data, Wikipedia Web Scraped Data.</a:t>
            </a:r>
          </a:p>
          <a:p>
            <a:pPr marL="0" indent="0" algn="l">
              <a:buNone/>
            </a:pPr>
            <a:r>
              <a:rPr lang="en-IN" sz="1600" b="1" i="0" dirty="0">
                <a:solidFill>
                  <a:schemeClr val="tx1">
                    <a:lumMod val="95000"/>
                    <a:lumOff val="5000"/>
                  </a:schemeClr>
                </a:solidFill>
                <a:effectLst/>
                <a:latin typeface="Roboto" panose="02000000000000000000" pitchFamily="2" charset="0"/>
              </a:rPr>
              <a:t>B. Code Snippets</a:t>
            </a:r>
            <a:endParaRPr lang="en-IN" sz="1600" b="0" i="0" dirty="0">
              <a:solidFill>
                <a:schemeClr val="tx1">
                  <a:lumMod val="95000"/>
                  <a:lumOff val="5000"/>
                </a:schemeClr>
              </a:solidFill>
              <a:effectLst/>
              <a:latin typeface="Roboto" panose="02000000000000000000" pitchFamily="2" charset="0"/>
            </a:endParaRP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Include relevant code sections with explanations.</a:t>
            </a: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Focus on critical functions or analysis steps.</a:t>
            </a: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Organize by project sections (e.g., wrangling, analysis).</a:t>
            </a:r>
          </a:p>
          <a:p>
            <a:pPr marL="0" indent="0" algn="l">
              <a:buNone/>
            </a:pPr>
            <a:r>
              <a:rPr lang="en-IN" sz="1600" b="1" i="0" dirty="0">
                <a:solidFill>
                  <a:schemeClr val="tx1">
                    <a:lumMod val="95000"/>
                    <a:lumOff val="5000"/>
                  </a:schemeClr>
                </a:solidFill>
                <a:effectLst/>
                <a:latin typeface="Roboto" panose="02000000000000000000" pitchFamily="2" charset="0"/>
              </a:rPr>
              <a:t>C. Supplementary Visualizations</a:t>
            </a:r>
            <a:endParaRPr lang="en-IN" sz="1600" b="0" i="0" dirty="0">
              <a:solidFill>
                <a:schemeClr val="tx1">
                  <a:lumMod val="95000"/>
                  <a:lumOff val="5000"/>
                </a:schemeClr>
              </a:solidFill>
              <a:effectLst/>
              <a:latin typeface="Roboto" panose="02000000000000000000" pitchFamily="2" charset="0"/>
            </a:endParaRP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Add extra charts or tables supporting findings.</a:t>
            </a: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Provide concise captions explaining relevance.</a:t>
            </a:r>
          </a:p>
          <a:p>
            <a:pPr marL="0" indent="0" algn="l">
              <a:buNone/>
            </a:pPr>
            <a:r>
              <a:rPr lang="en-IN" sz="1600" b="1" i="0" dirty="0">
                <a:solidFill>
                  <a:schemeClr val="tx1">
                    <a:lumMod val="95000"/>
                    <a:lumOff val="5000"/>
                  </a:schemeClr>
                </a:solidFill>
                <a:effectLst/>
                <a:latin typeface="Roboto" panose="02000000000000000000" pitchFamily="2" charset="0"/>
              </a:rPr>
              <a:t>D. External Libraries and Tools</a:t>
            </a:r>
            <a:endParaRPr lang="en-IN" sz="1600" b="0" i="0" dirty="0">
              <a:solidFill>
                <a:schemeClr val="tx1">
                  <a:lumMod val="95000"/>
                  <a:lumOff val="5000"/>
                </a:schemeClr>
              </a:solidFill>
              <a:effectLst/>
              <a:latin typeface="Roboto" panose="02000000000000000000" pitchFamily="2" charset="0"/>
            </a:endParaRP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List libraries and tools with versions and purpose.</a:t>
            </a: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Example: pandas, NumPy, matplotlib, seaborn, scikit-learn.</a:t>
            </a:r>
          </a:p>
          <a:p>
            <a:pPr marL="0" indent="0" algn="l">
              <a:buNone/>
            </a:pPr>
            <a:r>
              <a:rPr lang="en-IN" sz="1600" b="1" i="0" dirty="0">
                <a:solidFill>
                  <a:schemeClr val="tx1">
                    <a:lumMod val="95000"/>
                    <a:lumOff val="5000"/>
                  </a:schemeClr>
                </a:solidFill>
                <a:effectLst/>
                <a:latin typeface="Roboto" panose="02000000000000000000" pitchFamily="2" charset="0"/>
              </a:rPr>
              <a:t>E. Glossary of Terms</a:t>
            </a:r>
            <a:endParaRPr lang="en-IN" sz="1600" b="0" i="0" dirty="0">
              <a:solidFill>
                <a:schemeClr val="tx1">
                  <a:lumMod val="95000"/>
                  <a:lumOff val="5000"/>
                </a:schemeClr>
              </a:solidFill>
              <a:effectLst/>
              <a:latin typeface="Roboto" panose="02000000000000000000" pitchFamily="2" charset="0"/>
            </a:endParaRPr>
          </a:p>
          <a:p>
            <a:pPr algn="l">
              <a:buFont typeface="Arial" panose="020B0604020202020204" pitchFamily="34" charset="0"/>
              <a:buChar char="•"/>
            </a:pPr>
            <a:r>
              <a:rPr lang="en-IN" sz="1600" b="0" i="0" dirty="0">
                <a:solidFill>
                  <a:schemeClr val="tx1">
                    <a:lumMod val="95000"/>
                    <a:lumOff val="5000"/>
                  </a:schemeClr>
                </a:solidFill>
                <a:effectLst/>
                <a:latin typeface="Roboto" panose="02000000000000000000" pitchFamily="2" charset="0"/>
              </a:rPr>
              <a:t>Define technical terms or acronyms for clarity.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337D1D6D-EAD8-26E7-4BDC-A919866FC5AA}"/>
              </a:ext>
            </a:extLst>
          </p:cNvPr>
          <p:cNvSpPr txBox="1"/>
          <p:nvPr/>
        </p:nvSpPr>
        <p:spPr>
          <a:xfrm>
            <a:off x="6310388" y="4011026"/>
            <a:ext cx="5111601" cy="2308324"/>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rPr>
              <a:t>Tools:-</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Coursera Python code snippets,</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SQL queries</a:t>
            </a:r>
          </a:p>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Python Libraries (</a:t>
            </a:r>
            <a:r>
              <a:rPr lang="en-US" dirty="0" err="1">
                <a:solidFill>
                  <a:schemeClr val="accent3">
                    <a:lumMod val="25000"/>
                  </a:schemeClr>
                </a:solidFill>
                <a:latin typeface="Abadi" panose="020B0604020104020204" pitchFamily="34" charset="0"/>
              </a:rPr>
              <a:t>Numpy</a:t>
            </a:r>
            <a:r>
              <a:rPr lang="en-US" dirty="0">
                <a:solidFill>
                  <a:schemeClr val="accent3">
                    <a:lumMod val="25000"/>
                  </a:schemeClr>
                </a:solidFill>
                <a:latin typeface="Abadi" panose="020B0604020104020204" pitchFamily="34" charset="0"/>
              </a:rPr>
              <a:t>, Pandas , Seaborn, </a:t>
            </a:r>
            <a:r>
              <a:rPr lang="en-US" dirty="0" err="1">
                <a:solidFill>
                  <a:schemeClr val="accent3">
                    <a:lumMod val="25000"/>
                  </a:schemeClr>
                </a:solidFill>
                <a:latin typeface="Abadi" panose="020B0604020104020204" pitchFamily="34" charset="0"/>
              </a:rPr>
              <a:t>etc</a:t>
            </a:r>
            <a:r>
              <a:rPr lang="en-US"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 </a:t>
            </a:r>
          </a:p>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Google </a:t>
            </a:r>
            <a:r>
              <a:rPr lang="en-US" dirty="0" err="1">
                <a:solidFill>
                  <a:schemeClr val="accent3">
                    <a:lumMod val="25000"/>
                  </a:schemeClr>
                </a:solidFill>
                <a:latin typeface="Abadi" panose="020B0604020104020204" pitchFamily="34" charset="0"/>
              </a:rPr>
              <a:t>Colab</a:t>
            </a:r>
            <a:r>
              <a:rPr lang="en-US" sz="1800" dirty="0">
                <a:solidFill>
                  <a:schemeClr val="accent3">
                    <a:lumMod val="25000"/>
                  </a:schemeClr>
                </a:solidFill>
                <a:latin typeface="Abadi" panose="020B0604020104020204" pitchFamily="34" charset="0"/>
              </a:rPr>
              <a:t> </a:t>
            </a:r>
          </a:p>
          <a:p>
            <a:pPr marL="285750" indent="-285750">
              <a:buFont typeface="Arial" panose="020B0604020202020204" pitchFamily="34" charset="0"/>
              <a:buChar char="•"/>
            </a:pPr>
            <a:r>
              <a:rPr lang="en-US" dirty="0">
                <a:solidFill>
                  <a:schemeClr val="accent3">
                    <a:lumMod val="25000"/>
                  </a:schemeClr>
                </a:solidFill>
                <a:latin typeface="Abadi" panose="020B0604020104020204" pitchFamily="34" charset="0"/>
              </a:rPr>
              <a:t>Gemini (For</a:t>
            </a:r>
            <a:r>
              <a:rPr lang="en-US" sz="1800" dirty="0">
                <a:solidFill>
                  <a:schemeClr val="accent3">
                    <a:lumMod val="25000"/>
                  </a:schemeClr>
                </a:solidFill>
                <a:latin typeface="Abadi" panose="020B0604020104020204" pitchFamily="34" charset="0"/>
              </a:rPr>
              <a:t> project Report and Debugging)</a:t>
            </a:r>
          </a:p>
          <a:p>
            <a:endParaRPr lang="en-IN" dirty="0"/>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b="0" i="0" dirty="0">
                <a:solidFill>
                  <a:schemeClr val="tx1"/>
                </a:solidFill>
                <a:effectLst/>
                <a:latin typeface="Roboto" panose="02000000000000000000" pitchFamily="2" charset="0"/>
              </a:rPr>
              <a:t>Data was collected using the SpaceX API and web scraping from Wikipedia, then stored and processed using Python libraries.</a:t>
            </a:r>
            <a:endParaRPr lang="en-US" sz="84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b="0" i="0" dirty="0">
                <a:solidFill>
                  <a:srgbClr val="121619"/>
                </a:solidFill>
                <a:effectLst/>
                <a:latin typeface="Roboto" panose="02000000000000000000" pitchFamily="2" charset="0"/>
              </a:rPr>
              <a:t>Data was cleaned, transformed, and engineered using Pandas and scikit-learn for analysis &amp; modeling.</a:t>
            </a:r>
            <a:endParaRPr lang="en-US" sz="7600" dirty="0">
              <a:solidFill>
                <a:srgbClr val="121619"/>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kumimoji="0" lang="en-US" altLang="en-US" sz="6400" b="0" i="0" u="none" strike="noStrike" cap="none" normalizeH="0" baseline="0" dirty="0">
                <a:ln>
                  <a:noFill/>
                </a:ln>
                <a:solidFill>
                  <a:schemeClr val="tx1"/>
                </a:solidFill>
                <a:effectLst/>
                <a:latin typeface="var(--colab-chrome-font-family)"/>
              </a:rPr>
              <a:t>Build by selecting features and training an algorithm; tune using hyperparameter optimization and cross-validation; evaluate with metrics like accuracy and a confusion matrix.</a:t>
            </a:r>
          </a:p>
          <a:p>
            <a:pPr lvl="1">
              <a:lnSpc>
                <a:spcPct val="120000"/>
              </a:lnSpc>
              <a:spcBef>
                <a:spcPts val="1400"/>
              </a:spcBef>
            </a:pPr>
            <a:endParaRPr lang="en-US" sz="8400" dirty="0">
              <a:solidFill>
                <a:schemeClr val="accent3">
                  <a:lumMod val="25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Rectangle 4">
            <a:extLst>
              <a:ext uri="{FF2B5EF4-FFF2-40B4-BE49-F238E27FC236}">
                <a16:creationId xmlns:a16="http://schemas.microsoft.com/office/drawing/2014/main" id="{C9D6FE89-8642-18F8-879C-E168E740A3F9}"/>
              </a:ext>
            </a:extLst>
          </p:cNvPr>
          <p:cNvSpPr>
            <a:spLocks noChangeArrowheads="1"/>
          </p:cNvSpPr>
          <p:nvPr/>
        </p:nvSpPr>
        <p:spPr bwMode="auto">
          <a:xfrm>
            <a:off x="152400" y="-86117"/>
            <a:ext cx="65" cy="477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8088" rIns="0" bIns="3808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var(--colab-chrom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4726"/>
            <a:ext cx="10515600" cy="4493725"/>
          </a:xfrm>
          <a:prstGeom prst="rect">
            <a:avLst/>
          </a:prstGeom>
        </p:spPr>
        <p:txBody>
          <a:bodyPr/>
          <a:lstStyle/>
          <a:p>
            <a:pPr>
              <a:lnSpc>
                <a:spcPct val="100000"/>
              </a:lnSpc>
              <a:spcBef>
                <a:spcPts val="1400"/>
              </a:spcBef>
            </a:pPr>
            <a:r>
              <a:rPr lang="en-US" sz="2400" b="0" i="0" dirty="0">
                <a:effectLst/>
                <a:latin typeface="Roboto" panose="02000000000000000000" pitchFamily="2" charset="0"/>
              </a:rPr>
              <a:t>Data collection involved leveraging the SpaceX API and web scraping techniques to obtain a comprehensive view of SpaceX launches. By integrating and augmenting data from multiple sources, a robust dataset was created, enabling subsequent analysis and model development.</a:t>
            </a:r>
            <a:endParaRPr lang="en-US" sz="2400" dirty="0">
              <a:latin typeface="Abadi" panose="020B0604020104020204" pitchFamily="34" charset="0"/>
            </a:endParaRPr>
          </a:p>
          <a:p>
            <a:pPr eaLnBrk="0" fontAlgn="base" hangingPunct="0">
              <a:lnSpc>
                <a:spcPct val="100000"/>
              </a:lnSpc>
              <a:spcBef>
                <a:spcPct val="0"/>
              </a:spcBef>
              <a:spcAft>
                <a:spcPct val="0"/>
              </a:spcAft>
            </a:pPr>
            <a:r>
              <a:rPr kumimoji="0" lang="en-US" altLang="en-US" sz="2000" b="1" i="0" u="none" strike="noStrike" cap="none" normalizeH="0" baseline="0" dirty="0">
                <a:ln>
                  <a:noFill/>
                </a:ln>
                <a:effectLst/>
                <a:latin typeface="Roboto" panose="02000000000000000000" pitchFamily="2" charset="0"/>
              </a:rPr>
              <a:t>SpaceX API Data Collection Flowchart</a:t>
            </a:r>
            <a:endParaRPr kumimoji="0" lang="en-US" altLang="en-US" sz="2000" b="0" i="0" u="none" strike="noStrike" cap="none" normalizeH="0" baseline="0" dirty="0">
              <a:ln>
                <a:noFill/>
              </a:ln>
              <a:effectLst/>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Start</a:t>
            </a:r>
            <a:endParaRPr kumimoji="0" lang="en-US" altLang="en-US" sz="2000" b="0" i="0" u="none" strike="noStrike" cap="none" normalizeH="0" baseline="0" dirty="0">
              <a:ln>
                <a:noFill/>
              </a:ln>
              <a:effectLst/>
              <a:latin typeface="Roboto" panose="02000000000000000000" pitchFamily="2" charset="0"/>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Define API Endpoint</a:t>
            </a:r>
            <a:endParaRPr kumimoji="0" lang="en-US" altLang="en-US" sz="2000" b="0" i="0" u="none" strike="noStrike" cap="none" normalizeH="0" baseline="0" dirty="0">
              <a:ln>
                <a:noFill/>
              </a:ln>
              <a:effectLst/>
              <a:latin typeface="Roboto" panose="02000000000000000000" pitchFamily="2" charset="0"/>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Send Request</a:t>
            </a:r>
            <a:r>
              <a:rPr kumimoji="0" lang="en-US" altLang="en-US" sz="2000" b="0" i="0" u="none" strike="noStrike" cap="none" normalizeH="0" baseline="0" dirty="0">
                <a:ln>
                  <a:noFill/>
                </a:ln>
                <a:effectLst/>
                <a:latin typeface="Roboto" panose="02000000000000000000" pitchFamily="2" charset="0"/>
              </a:rPr>
              <a:t>.</a:t>
            </a: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Receive Response</a:t>
            </a:r>
            <a:endParaRPr kumimoji="0" lang="en-US" altLang="en-US" sz="2000" b="0" i="0" u="none" strike="noStrike" cap="none" normalizeH="0" baseline="0" dirty="0">
              <a:ln>
                <a:noFill/>
              </a:ln>
              <a:effectLst/>
              <a:latin typeface="Roboto" panose="02000000000000000000" pitchFamily="2" charset="0"/>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Check Status Code</a:t>
            </a:r>
            <a:endParaRPr kumimoji="0" lang="en-US" altLang="en-US" sz="2000" b="0" i="0" u="none" strike="noStrike" cap="none" normalizeH="0" baseline="0" dirty="0">
              <a:ln>
                <a:noFill/>
              </a:ln>
              <a:effectLst/>
              <a:latin typeface="Roboto" panose="02000000000000000000" pitchFamily="2" charset="0"/>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Extract Data</a:t>
            </a:r>
            <a:endParaRPr kumimoji="0" lang="en-US" altLang="en-US" sz="2000" b="0" i="0" u="none" strike="noStrike" cap="none" normalizeH="0" baseline="0" dirty="0">
              <a:ln>
                <a:noFill/>
              </a:ln>
              <a:effectLst/>
              <a:latin typeface="Roboto" panose="02000000000000000000" pitchFamily="2" charset="0"/>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Store Data : Repeat (Optional)</a:t>
            </a:r>
            <a:endParaRPr kumimoji="0" lang="en-US" altLang="en-US" sz="2000" b="0" i="0" u="none" strike="noStrike" cap="none" normalizeH="0" baseline="0" dirty="0">
              <a:ln>
                <a:noFill/>
              </a:ln>
              <a:effectLst/>
              <a:latin typeface="Roboto" panose="02000000000000000000" pitchFamily="2" charset="0"/>
            </a:endParaRPr>
          </a:p>
          <a:p>
            <a:pPr marL="800100" lvl="1" indent="-342900" eaLnBrk="0" fontAlgn="base" hangingPunct="0">
              <a:lnSpc>
                <a:spcPct val="100000"/>
              </a:lnSpc>
              <a:spcBef>
                <a:spcPct val="0"/>
              </a:spcBef>
              <a:spcAft>
                <a:spcPct val="0"/>
              </a:spcAft>
              <a:buFont typeface="+mj-lt"/>
              <a:buAutoNum type="arabicPeriod"/>
            </a:pPr>
            <a:r>
              <a:rPr kumimoji="0" lang="en-US" altLang="en-US" sz="2000" b="1" i="0" u="none" strike="noStrike" cap="none" normalizeH="0" baseline="0" dirty="0">
                <a:ln>
                  <a:noFill/>
                </a:ln>
                <a:effectLst/>
                <a:latin typeface="Roboto" panose="02000000000000000000" pitchFamily="2" charset="0"/>
              </a:rPr>
              <a:t>End</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ectangle 2">
            <a:extLst>
              <a:ext uri="{FF2B5EF4-FFF2-40B4-BE49-F238E27FC236}">
                <a16:creationId xmlns:a16="http://schemas.microsoft.com/office/drawing/2014/main" id="{AFE6AE41-3568-E0C0-8D09-080ABE929C48}"/>
              </a:ext>
            </a:extLst>
          </p:cNvPr>
          <p:cNvSpPr>
            <a:spLocks noChangeArrowheads="1"/>
          </p:cNvSpPr>
          <p:nvPr/>
        </p:nvSpPr>
        <p:spPr bwMode="auto">
          <a:xfrm>
            <a:off x="11457972" y="3591589"/>
            <a:ext cx="184731" cy="437249"/>
          </a:xfrm>
          <a:prstGeom prst="rect">
            <a:avLst/>
          </a:prstGeom>
          <a:solidFill>
            <a:srgbClr val="3838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328058"/>
            <a:ext cx="5461000" cy="4671106"/>
          </a:xfrm>
          <a:prstGeom prst="rect">
            <a:avLst/>
          </a:prstGeom>
          <a:ln/>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5996"/>
            <a:ext cx="5089524" cy="4671106"/>
          </a:xfrm>
          <a:prstGeom prst="rect">
            <a:avLst/>
          </a:prstGeom>
        </p:spPr>
        <p:txBody>
          <a:bodyPr vert="horz" lIns="91440" tIns="45720" rIns="91440" bIns="45720" rtlCol="0" anchor="t">
            <a:normAutofit fontScale="55000" lnSpcReduction="20000"/>
          </a:bodyPr>
          <a:lstStyle/>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effectLst/>
                <a:latin typeface="Roboto" panose="02000000000000000000" pitchFamily="2" charset="0"/>
              </a:rPr>
              <a:t>SpaceX API Data Collection Flowchart</a:t>
            </a:r>
            <a:endParaRPr kumimoji="0" lang="en-US" altLang="en-US" sz="2400" b="0" i="0" u="none" strike="noStrike" cap="none" normalizeH="0" baseline="0" dirty="0">
              <a:ln>
                <a:noFill/>
              </a:ln>
              <a:effectLst/>
            </a:endParaRPr>
          </a:p>
          <a:p>
            <a:pPr marL="457200" lvl="1" indent="0" eaLnBrk="0" fontAlgn="base" hangingPunct="0">
              <a:lnSpc>
                <a:spcPct val="100000"/>
              </a:lnSpc>
              <a:spcBef>
                <a:spcPct val="0"/>
              </a:spcBef>
              <a:spcAft>
                <a:spcPct val="0"/>
              </a:spcAft>
              <a:buFontTx/>
              <a:buAutoNum type="arabicPeriod"/>
            </a:pPr>
            <a:r>
              <a:rPr kumimoji="0" lang="en-US" altLang="en-US" b="1" i="0" u="none" strike="noStrike" cap="none" normalizeH="0" baseline="0" dirty="0">
                <a:ln>
                  <a:noFill/>
                </a:ln>
                <a:effectLst/>
                <a:latin typeface="Roboto" panose="02000000000000000000" pitchFamily="2" charset="0"/>
              </a:rPr>
              <a:t>Start:</a:t>
            </a:r>
            <a:r>
              <a:rPr kumimoji="0" lang="en-US" altLang="en-US" b="0" i="0" u="none" strike="noStrike" cap="none" normalizeH="0" baseline="0" dirty="0">
                <a:ln>
                  <a:noFill/>
                </a:ln>
                <a:effectLst/>
                <a:latin typeface="Roboto" panose="02000000000000000000" pitchFamily="2" charset="0"/>
              </a:rPr>
              <a:t> Begin data collection process.</a:t>
            </a:r>
          </a:p>
          <a:p>
            <a:pPr marL="457200" lvl="1" indent="0" eaLnBrk="0" fontAlgn="base" hangingPunct="0">
              <a:lnSpc>
                <a:spcPct val="100000"/>
              </a:lnSpc>
              <a:spcBef>
                <a:spcPct val="0"/>
              </a:spcBef>
              <a:spcAft>
                <a:spcPct val="0"/>
              </a:spcAft>
              <a:buFontTx/>
              <a:buAutoNum type="arabicPeriod" startAt="2"/>
            </a:pPr>
            <a:r>
              <a:rPr kumimoji="0" lang="en-US" altLang="en-US" b="1" i="0" u="none" strike="noStrike" cap="none" normalizeH="0" baseline="0" dirty="0">
                <a:ln>
                  <a:noFill/>
                </a:ln>
                <a:effectLst/>
                <a:latin typeface="Roboto" panose="02000000000000000000" pitchFamily="2" charset="0"/>
              </a:rPr>
              <a:t>Define API Endpoint:</a:t>
            </a:r>
            <a:r>
              <a:rPr kumimoji="0" lang="en-US" altLang="en-US" b="0" i="0" u="none" strike="noStrike" cap="none" normalizeH="0" baseline="0" dirty="0">
                <a:ln>
                  <a:noFill/>
                </a:ln>
                <a:effectLst/>
                <a:latin typeface="Roboto" panose="02000000000000000000" pitchFamily="2" charset="0"/>
              </a:rPr>
              <a:t> Specify the URL for the desired SpaceX API endpoint (e.g., "[redacted link]).</a:t>
            </a:r>
          </a:p>
          <a:p>
            <a:pPr marL="457200" lvl="1" indent="0" eaLnBrk="0" fontAlgn="base" hangingPunct="0">
              <a:lnSpc>
                <a:spcPct val="100000"/>
              </a:lnSpc>
              <a:spcBef>
                <a:spcPct val="0"/>
              </a:spcBef>
              <a:spcAft>
                <a:spcPct val="0"/>
              </a:spcAft>
              <a:buFontTx/>
              <a:buAutoNum type="arabicPeriod" startAt="3"/>
            </a:pPr>
            <a:r>
              <a:rPr kumimoji="0" lang="en-US" altLang="en-US" b="1" i="0" u="none" strike="noStrike" cap="none" normalizeH="0" baseline="0" dirty="0">
                <a:ln>
                  <a:noFill/>
                </a:ln>
                <a:effectLst/>
                <a:latin typeface="Roboto" panose="02000000000000000000" pitchFamily="2" charset="0"/>
              </a:rPr>
              <a:t>Send Request:</a:t>
            </a:r>
            <a:r>
              <a:rPr kumimoji="0" lang="en-US" altLang="en-US" b="0" i="0" u="none" strike="noStrike" cap="none" normalizeH="0" baseline="0" dirty="0">
                <a:ln>
                  <a:noFill/>
                </a:ln>
                <a:effectLst/>
                <a:latin typeface="Roboto" panose="02000000000000000000" pitchFamily="2" charset="0"/>
              </a:rPr>
              <a:t> Use the </a:t>
            </a:r>
            <a:r>
              <a:rPr kumimoji="0" lang="en-US" altLang="en-US" b="0" i="0" u="none" strike="noStrike" cap="none" normalizeH="0" baseline="0" dirty="0">
                <a:ln>
                  <a:noFill/>
                </a:ln>
                <a:effectLst/>
                <a:latin typeface="Arial Unicode MS"/>
              </a:rPr>
              <a:t>requests</a:t>
            </a:r>
            <a:r>
              <a:rPr kumimoji="0" lang="en-US" altLang="en-US" b="0" i="0" u="none" strike="noStrike" cap="none" normalizeH="0" baseline="0" dirty="0">
                <a:ln>
                  <a:noFill/>
                </a:ln>
                <a:effectLst/>
                <a:latin typeface="Roboto" panose="02000000000000000000" pitchFamily="2" charset="0"/>
              </a:rPr>
              <a:t> library in Python to send an HTTP GET request to the API endpoint.</a:t>
            </a:r>
          </a:p>
          <a:p>
            <a:pPr marL="457200" lvl="1" indent="0" eaLnBrk="0" fontAlgn="base" hangingPunct="0">
              <a:lnSpc>
                <a:spcPct val="100000"/>
              </a:lnSpc>
              <a:spcBef>
                <a:spcPct val="0"/>
              </a:spcBef>
              <a:spcAft>
                <a:spcPct val="0"/>
              </a:spcAft>
              <a:buFontTx/>
              <a:buAutoNum type="arabicPeriod" startAt="4"/>
            </a:pPr>
            <a:r>
              <a:rPr kumimoji="0" lang="en-US" altLang="en-US" b="1" i="0" u="none" strike="noStrike" cap="none" normalizeH="0" baseline="0" dirty="0">
                <a:ln>
                  <a:noFill/>
                </a:ln>
                <a:effectLst/>
                <a:latin typeface="Roboto" panose="02000000000000000000" pitchFamily="2" charset="0"/>
              </a:rPr>
              <a:t>Receive Response:</a:t>
            </a:r>
            <a:r>
              <a:rPr kumimoji="0" lang="en-US" altLang="en-US" b="0" i="0" u="none" strike="noStrike" cap="none" normalizeH="0" baseline="0" dirty="0">
                <a:ln>
                  <a:noFill/>
                </a:ln>
                <a:effectLst/>
                <a:latin typeface="Roboto" panose="02000000000000000000" pitchFamily="2" charset="0"/>
              </a:rPr>
              <a:t> Get the response from the API, containing launch data in JSON format.</a:t>
            </a:r>
          </a:p>
          <a:p>
            <a:pPr marL="457200" lvl="1" indent="0" eaLnBrk="0" fontAlgn="base" hangingPunct="0">
              <a:lnSpc>
                <a:spcPct val="100000"/>
              </a:lnSpc>
              <a:spcBef>
                <a:spcPct val="0"/>
              </a:spcBef>
              <a:spcAft>
                <a:spcPct val="0"/>
              </a:spcAft>
              <a:buFontTx/>
              <a:buAutoNum type="arabicPeriod" startAt="5"/>
            </a:pPr>
            <a:r>
              <a:rPr kumimoji="0" lang="en-US" altLang="en-US" b="1" i="0" u="none" strike="noStrike" cap="none" normalizeH="0" baseline="0" dirty="0">
                <a:ln>
                  <a:noFill/>
                </a:ln>
                <a:effectLst/>
                <a:latin typeface="Roboto" panose="02000000000000000000" pitchFamily="2" charset="0"/>
              </a:rPr>
              <a:t>Check Status Code:</a:t>
            </a:r>
            <a:r>
              <a:rPr kumimoji="0" lang="en-US" altLang="en-US" b="0" i="0" u="none" strike="noStrike" cap="none" normalizeH="0" baseline="0" dirty="0">
                <a:ln>
                  <a:noFill/>
                </a:ln>
                <a:effectLst/>
                <a:latin typeface="Roboto" panose="02000000000000000000" pitchFamily="2" charset="0"/>
              </a:rPr>
              <a:t> Verify if the request was successful (status code 200).</a:t>
            </a:r>
          </a:p>
          <a:p>
            <a:pPr marL="914400" lvl="2"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effectLst/>
                <a:latin typeface="Roboto" panose="02000000000000000000" pitchFamily="2" charset="0"/>
              </a:rPr>
              <a:t>If successful, proceed to the next step.</a:t>
            </a:r>
          </a:p>
          <a:p>
            <a:pPr marL="914400" lvl="2"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effectLst/>
                <a:latin typeface="Roboto" panose="02000000000000000000" pitchFamily="2" charset="0"/>
              </a:rPr>
              <a:t>If unsuccessful (e.g., status code 404), handle the error and potentially retry the request or choose a different endpoint.</a:t>
            </a:r>
          </a:p>
          <a:p>
            <a:pPr marL="457200" lvl="1" indent="0" eaLnBrk="0" fontAlgn="base" hangingPunct="0">
              <a:lnSpc>
                <a:spcPct val="100000"/>
              </a:lnSpc>
              <a:spcBef>
                <a:spcPct val="0"/>
              </a:spcBef>
              <a:spcAft>
                <a:spcPct val="0"/>
              </a:spcAft>
              <a:buFontTx/>
              <a:buAutoNum type="arabicPeriod" startAt="6"/>
            </a:pPr>
            <a:r>
              <a:rPr kumimoji="0" lang="en-US" altLang="en-US" b="1" i="0" u="none" strike="noStrike" cap="none" normalizeH="0" baseline="0" dirty="0">
                <a:ln>
                  <a:noFill/>
                </a:ln>
                <a:effectLst/>
                <a:latin typeface="Roboto" panose="02000000000000000000" pitchFamily="2" charset="0"/>
              </a:rPr>
              <a:t>Extract Data:</a:t>
            </a:r>
            <a:endParaRPr kumimoji="0" lang="en-US" altLang="en-US" b="0" i="0" u="none" strike="noStrike" cap="none" normalizeH="0" baseline="0" dirty="0">
              <a:ln>
                <a:noFill/>
              </a:ln>
              <a:effectLst/>
              <a:latin typeface="Roboto" panose="02000000000000000000" pitchFamily="2" charset="0"/>
            </a:endParaRPr>
          </a:p>
          <a:p>
            <a:pPr marL="914400" lvl="2"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effectLst/>
                <a:latin typeface="Roboto" panose="02000000000000000000" pitchFamily="2" charset="0"/>
              </a:rPr>
              <a:t>Parse the JSON response using the </a:t>
            </a:r>
            <a:r>
              <a:rPr kumimoji="0" lang="en-US" altLang="en-US" sz="2400" b="0" i="0" u="none" strike="noStrike" cap="none" normalizeH="0" baseline="0" dirty="0" err="1">
                <a:ln>
                  <a:noFill/>
                </a:ln>
                <a:effectLst/>
                <a:latin typeface="Arial Unicode MS"/>
              </a:rPr>
              <a:t>json</a:t>
            </a:r>
            <a:r>
              <a:rPr kumimoji="0" lang="en-US" altLang="en-US" sz="2400" b="0" i="0" u="none" strike="noStrike" cap="none" normalizeH="0" baseline="0" dirty="0">
                <a:ln>
                  <a:noFill/>
                </a:ln>
                <a:effectLst/>
                <a:latin typeface="Arial Unicode MS"/>
              </a:rPr>
              <a:t>()</a:t>
            </a:r>
            <a:r>
              <a:rPr kumimoji="0" lang="en-US" altLang="en-US" sz="2400" b="0" i="0" u="none" strike="noStrike" cap="none" normalizeH="0" baseline="0" dirty="0">
                <a:ln>
                  <a:noFill/>
                </a:ln>
                <a:effectLst/>
                <a:latin typeface="Roboto" panose="02000000000000000000" pitchFamily="2" charset="0"/>
              </a:rPr>
              <a:t> method of the response object.</a:t>
            </a:r>
          </a:p>
          <a:p>
            <a:pPr marL="914400" lvl="2"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effectLst/>
                <a:latin typeface="Roboto" panose="02000000000000000000" pitchFamily="2" charset="0"/>
              </a:rPr>
              <a:t>Access the desired data fields (e.g., rocket, payload, launchpad, cores, flight number, </a:t>
            </a:r>
            <a:r>
              <a:rPr kumimoji="0" lang="en-US" altLang="en-US" sz="2400" b="0" i="0" u="none" strike="noStrike" cap="none" normalizeH="0" baseline="0" dirty="0" err="1">
                <a:ln>
                  <a:noFill/>
                </a:ln>
                <a:effectLst/>
                <a:latin typeface="Roboto" panose="02000000000000000000" pitchFamily="2" charset="0"/>
              </a:rPr>
              <a:t>date_utc</a:t>
            </a:r>
            <a:r>
              <a:rPr kumimoji="0" lang="en-US" altLang="en-US" sz="2400" b="0" i="0" u="none" strike="noStrike" cap="none" normalizeH="0" baseline="0" dirty="0">
                <a:ln>
                  <a:noFill/>
                </a:ln>
                <a:effectLst/>
                <a:latin typeface="Roboto" panose="02000000000000000000" pitchFamily="2" charset="0"/>
              </a:rPr>
              <a:t>).</a:t>
            </a:r>
          </a:p>
          <a:p>
            <a:pPr marL="457200" lvl="1" indent="0" eaLnBrk="0" fontAlgn="base" hangingPunct="0">
              <a:lnSpc>
                <a:spcPct val="100000"/>
              </a:lnSpc>
              <a:spcBef>
                <a:spcPct val="0"/>
              </a:spcBef>
              <a:spcAft>
                <a:spcPct val="0"/>
              </a:spcAft>
              <a:buFontTx/>
              <a:buAutoNum type="arabicPeriod" startAt="7"/>
            </a:pPr>
            <a:r>
              <a:rPr kumimoji="0" lang="en-US" altLang="en-US" b="1" i="0" u="none" strike="noStrike" cap="none" normalizeH="0" baseline="0" dirty="0">
                <a:ln>
                  <a:noFill/>
                </a:ln>
                <a:effectLst/>
                <a:latin typeface="Roboto" panose="02000000000000000000" pitchFamily="2" charset="0"/>
              </a:rPr>
              <a:t>Store Data:</a:t>
            </a:r>
            <a:r>
              <a:rPr kumimoji="0" lang="en-US" altLang="en-US" b="0" i="0" u="none" strike="noStrike" cap="none" normalizeH="0" baseline="0" dirty="0">
                <a:ln>
                  <a:noFill/>
                </a:ln>
                <a:effectLst/>
                <a:latin typeface="Roboto" panose="02000000000000000000" pitchFamily="2" charset="0"/>
              </a:rPr>
              <a:t> Store the extracted data in a suitable data structure, such as:</a:t>
            </a:r>
          </a:p>
          <a:p>
            <a:pPr marL="914400" lvl="2"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effectLst/>
                <a:latin typeface="Roboto" panose="02000000000000000000" pitchFamily="2" charset="0"/>
              </a:rPr>
              <a:t>Python lists or dictionaries.</a:t>
            </a:r>
          </a:p>
          <a:p>
            <a:pPr marL="914400" lvl="2"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effectLst/>
                <a:latin typeface="Roboto" panose="02000000000000000000" pitchFamily="2" charset="0"/>
              </a:rPr>
              <a:t>A Pandas </a:t>
            </a:r>
            <a:r>
              <a:rPr kumimoji="0" lang="en-US" altLang="en-US" sz="2400" b="0" i="0" u="none" strike="noStrike" cap="none" normalizeH="0" baseline="0" dirty="0" err="1">
                <a:ln>
                  <a:noFill/>
                </a:ln>
                <a:effectLst/>
                <a:latin typeface="Roboto" panose="02000000000000000000" pitchFamily="2" charset="0"/>
              </a:rPr>
              <a:t>DataFrame</a:t>
            </a:r>
            <a:r>
              <a:rPr kumimoji="0" lang="en-US" altLang="en-US" sz="2400" b="0" i="0" u="none" strike="noStrike" cap="none" normalizeH="0" baseline="0" dirty="0">
                <a:ln>
                  <a:noFill/>
                </a:ln>
                <a:effectLst/>
                <a:latin typeface="Roboto" panose="02000000000000000000" pitchFamily="2" charset="0"/>
              </a:rPr>
              <a:t> for easier manipulation and analysis.</a:t>
            </a:r>
          </a:p>
          <a:p>
            <a:pPr marL="457200" lvl="1" indent="0" eaLnBrk="0" fontAlgn="base" hangingPunct="0">
              <a:lnSpc>
                <a:spcPct val="100000"/>
              </a:lnSpc>
              <a:spcBef>
                <a:spcPct val="0"/>
              </a:spcBef>
              <a:spcAft>
                <a:spcPct val="0"/>
              </a:spcAft>
              <a:buFontTx/>
              <a:buAutoNum type="arabicPeriod" startAt="8"/>
            </a:pPr>
            <a:r>
              <a:rPr kumimoji="0" lang="en-US" altLang="en-US" b="1" i="0" u="none" strike="noStrike" cap="none" normalizeH="0" baseline="0" dirty="0">
                <a:ln>
                  <a:noFill/>
                </a:ln>
                <a:effectLst/>
                <a:latin typeface="Roboto" panose="02000000000000000000" pitchFamily="2" charset="0"/>
              </a:rPr>
              <a:t>Repeat (Optional):</a:t>
            </a:r>
            <a:r>
              <a:rPr kumimoji="0" lang="en-US" altLang="en-US" b="0" i="0" u="none" strike="noStrike" cap="none" normalizeH="0" baseline="0" dirty="0">
                <a:ln>
                  <a:noFill/>
                </a:ln>
                <a:effectLst/>
                <a:latin typeface="Roboto" panose="02000000000000000000" pitchFamily="2" charset="0"/>
              </a:rPr>
              <a:t> If you need to collect data from multiple API endpoints or pages, repeat steps 2-7 with the appropriate modifications.</a:t>
            </a:r>
          </a:p>
          <a:p>
            <a:pPr marL="457200" lvl="1" indent="0" eaLnBrk="0" fontAlgn="base" hangingPunct="0">
              <a:lnSpc>
                <a:spcPct val="100000"/>
              </a:lnSpc>
              <a:spcBef>
                <a:spcPct val="0"/>
              </a:spcBef>
              <a:spcAft>
                <a:spcPct val="0"/>
              </a:spcAft>
              <a:buFontTx/>
              <a:buAutoNum type="arabicPeriod" startAt="9"/>
            </a:pPr>
            <a:r>
              <a:rPr kumimoji="0" lang="en-US" altLang="en-US" b="1" i="0" u="none" strike="noStrike" cap="none" normalizeH="0" baseline="0" dirty="0">
                <a:ln>
                  <a:noFill/>
                </a:ln>
                <a:effectLst/>
                <a:latin typeface="Roboto" panose="02000000000000000000" pitchFamily="2" charset="0"/>
              </a:rPr>
              <a:t>End:</a:t>
            </a:r>
            <a:r>
              <a:rPr kumimoji="0" lang="en-US" altLang="en-US" b="0" i="0" u="none" strike="noStrike" cap="none" normalizeH="0" baseline="0" dirty="0">
                <a:ln>
                  <a:noFill/>
                </a:ln>
                <a:effectLst/>
                <a:latin typeface="Roboto" panose="02000000000000000000" pitchFamily="2" charset="0"/>
              </a:rPr>
              <a:t> Data collection completed.</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8615" y="4571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Process 1">
            <a:extLst>
              <a:ext uri="{FF2B5EF4-FFF2-40B4-BE49-F238E27FC236}">
                <a16:creationId xmlns:a16="http://schemas.microsoft.com/office/drawing/2014/main" id="{4ED4A8DF-1F4B-1015-17D9-C09EA53861E4}"/>
              </a:ext>
            </a:extLst>
          </p:cNvPr>
          <p:cNvSpPr/>
          <p:nvPr/>
        </p:nvSpPr>
        <p:spPr>
          <a:xfrm>
            <a:off x="5956415"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cxnSp>
        <p:nvCxnSpPr>
          <p:cNvPr id="8" name="Straight Arrow Connector 7">
            <a:extLst>
              <a:ext uri="{FF2B5EF4-FFF2-40B4-BE49-F238E27FC236}">
                <a16:creationId xmlns:a16="http://schemas.microsoft.com/office/drawing/2014/main" id="{BA24CDB6-4D7A-8054-2C30-D6C18D9B81EB}"/>
              </a:ext>
            </a:extLst>
          </p:cNvPr>
          <p:cNvCxnSpPr>
            <a:cxnSpLocks/>
          </p:cNvCxnSpPr>
          <p:nvPr/>
        </p:nvCxnSpPr>
        <p:spPr>
          <a:xfrm>
            <a:off x="6870815" y="2352838"/>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Flowchart: Process 10">
            <a:extLst>
              <a:ext uri="{FF2B5EF4-FFF2-40B4-BE49-F238E27FC236}">
                <a16:creationId xmlns:a16="http://schemas.microsoft.com/office/drawing/2014/main" id="{23A64575-2C3B-07F9-3848-E0DDE41B9443}"/>
              </a:ext>
            </a:extLst>
          </p:cNvPr>
          <p:cNvSpPr/>
          <p:nvPr/>
        </p:nvSpPr>
        <p:spPr>
          <a:xfrm>
            <a:off x="7278641"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Define API Endpoint</a:t>
            </a:r>
          </a:p>
        </p:txBody>
      </p:sp>
      <p:sp>
        <p:nvSpPr>
          <p:cNvPr id="12" name="Flowchart: Process 11">
            <a:extLst>
              <a:ext uri="{FF2B5EF4-FFF2-40B4-BE49-F238E27FC236}">
                <a16:creationId xmlns:a16="http://schemas.microsoft.com/office/drawing/2014/main" id="{25A0FC2F-36B7-23A5-D755-2818481EEBF9}"/>
              </a:ext>
            </a:extLst>
          </p:cNvPr>
          <p:cNvSpPr/>
          <p:nvPr/>
        </p:nvSpPr>
        <p:spPr>
          <a:xfrm>
            <a:off x="8640761"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Send Request</a:t>
            </a:r>
          </a:p>
        </p:txBody>
      </p:sp>
      <p:sp>
        <p:nvSpPr>
          <p:cNvPr id="13" name="Flowchart: Process 12">
            <a:extLst>
              <a:ext uri="{FF2B5EF4-FFF2-40B4-BE49-F238E27FC236}">
                <a16:creationId xmlns:a16="http://schemas.microsoft.com/office/drawing/2014/main" id="{B5B28F44-46E5-2991-B2F8-553858C4D651}"/>
              </a:ext>
            </a:extLst>
          </p:cNvPr>
          <p:cNvSpPr/>
          <p:nvPr/>
        </p:nvSpPr>
        <p:spPr>
          <a:xfrm>
            <a:off x="9982934"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Receive Response</a:t>
            </a:r>
          </a:p>
        </p:txBody>
      </p:sp>
      <p:cxnSp>
        <p:nvCxnSpPr>
          <p:cNvPr id="14" name="Straight Arrow Connector 13">
            <a:extLst>
              <a:ext uri="{FF2B5EF4-FFF2-40B4-BE49-F238E27FC236}">
                <a16:creationId xmlns:a16="http://schemas.microsoft.com/office/drawing/2014/main" id="{4F6725A6-057D-15D4-1571-960E87A22062}"/>
              </a:ext>
            </a:extLst>
          </p:cNvPr>
          <p:cNvCxnSpPr>
            <a:cxnSpLocks/>
          </p:cNvCxnSpPr>
          <p:nvPr/>
        </p:nvCxnSpPr>
        <p:spPr>
          <a:xfrm>
            <a:off x="8212988" y="2352838"/>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AD690F60-9E20-7152-3915-2122C28511E6}"/>
              </a:ext>
            </a:extLst>
          </p:cNvPr>
          <p:cNvCxnSpPr>
            <a:cxnSpLocks/>
          </p:cNvCxnSpPr>
          <p:nvPr/>
        </p:nvCxnSpPr>
        <p:spPr>
          <a:xfrm>
            <a:off x="9564614" y="2352838"/>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lowchart: Process 15">
            <a:extLst>
              <a:ext uri="{FF2B5EF4-FFF2-40B4-BE49-F238E27FC236}">
                <a16:creationId xmlns:a16="http://schemas.microsoft.com/office/drawing/2014/main" id="{F927DDB1-226E-4C85-FADB-CF05789ED932}"/>
              </a:ext>
            </a:extLst>
          </p:cNvPr>
          <p:cNvSpPr/>
          <p:nvPr/>
        </p:nvSpPr>
        <p:spPr>
          <a:xfrm>
            <a:off x="8640761" y="3219712"/>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Extract Data</a:t>
            </a:r>
          </a:p>
        </p:txBody>
      </p:sp>
      <p:sp>
        <p:nvSpPr>
          <p:cNvPr id="17" name="Flowchart: Process 16">
            <a:extLst>
              <a:ext uri="{FF2B5EF4-FFF2-40B4-BE49-F238E27FC236}">
                <a16:creationId xmlns:a16="http://schemas.microsoft.com/office/drawing/2014/main" id="{E394162B-15A0-1C24-5567-349493717BB6}"/>
              </a:ext>
            </a:extLst>
          </p:cNvPr>
          <p:cNvSpPr/>
          <p:nvPr/>
        </p:nvSpPr>
        <p:spPr>
          <a:xfrm>
            <a:off x="7298588" y="3219712"/>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Check Status Code </a:t>
            </a:r>
          </a:p>
        </p:txBody>
      </p:sp>
      <p:sp>
        <p:nvSpPr>
          <p:cNvPr id="18" name="Flowchart: Process 17">
            <a:extLst>
              <a:ext uri="{FF2B5EF4-FFF2-40B4-BE49-F238E27FC236}">
                <a16:creationId xmlns:a16="http://schemas.microsoft.com/office/drawing/2014/main" id="{4EBE28C2-AF60-3867-9167-054E9D6D546D}"/>
              </a:ext>
            </a:extLst>
          </p:cNvPr>
          <p:cNvSpPr/>
          <p:nvPr/>
        </p:nvSpPr>
        <p:spPr>
          <a:xfrm>
            <a:off x="8640761" y="4392910"/>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Store Data</a:t>
            </a:r>
          </a:p>
        </p:txBody>
      </p:sp>
      <p:sp>
        <p:nvSpPr>
          <p:cNvPr id="19" name="Flowchart: Process 18">
            <a:extLst>
              <a:ext uri="{FF2B5EF4-FFF2-40B4-BE49-F238E27FC236}">
                <a16:creationId xmlns:a16="http://schemas.microsoft.com/office/drawing/2014/main" id="{B7815F74-FD3D-FA89-B298-C8DD75250BF2}"/>
              </a:ext>
            </a:extLst>
          </p:cNvPr>
          <p:cNvSpPr/>
          <p:nvPr/>
        </p:nvSpPr>
        <p:spPr>
          <a:xfrm>
            <a:off x="9982934" y="4401925"/>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Repeat</a:t>
            </a:r>
          </a:p>
        </p:txBody>
      </p:sp>
      <p:sp>
        <p:nvSpPr>
          <p:cNvPr id="20" name="Flowchart: Process 19">
            <a:extLst>
              <a:ext uri="{FF2B5EF4-FFF2-40B4-BE49-F238E27FC236}">
                <a16:creationId xmlns:a16="http://schemas.microsoft.com/office/drawing/2014/main" id="{BABBED28-3E89-769D-0D3B-DD2232E1BB24}"/>
              </a:ext>
            </a:extLst>
          </p:cNvPr>
          <p:cNvSpPr/>
          <p:nvPr/>
        </p:nvSpPr>
        <p:spPr>
          <a:xfrm>
            <a:off x="9990567" y="5294553"/>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End</a:t>
            </a:r>
          </a:p>
        </p:txBody>
      </p:sp>
      <p:cxnSp>
        <p:nvCxnSpPr>
          <p:cNvPr id="25" name="Straight Connector 24">
            <a:extLst>
              <a:ext uri="{FF2B5EF4-FFF2-40B4-BE49-F238E27FC236}">
                <a16:creationId xmlns:a16="http://schemas.microsoft.com/office/drawing/2014/main" id="{9CD4448A-5D9A-BB2F-CF36-D6640649BD55}"/>
              </a:ext>
            </a:extLst>
          </p:cNvPr>
          <p:cNvCxnSpPr>
            <a:cxnSpLocks/>
          </p:cNvCxnSpPr>
          <p:nvPr/>
        </p:nvCxnSpPr>
        <p:spPr>
          <a:xfrm>
            <a:off x="8212988" y="3526624"/>
            <a:ext cx="427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051500-6DCD-2D80-2C94-99EFA90FB797}"/>
              </a:ext>
            </a:extLst>
          </p:cNvPr>
          <p:cNvCxnSpPr>
            <a:cxnSpLocks/>
          </p:cNvCxnSpPr>
          <p:nvPr/>
        </p:nvCxnSpPr>
        <p:spPr>
          <a:xfrm flipH="1">
            <a:off x="9635773" y="3526624"/>
            <a:ext cx="8119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C409C81F-E9A7-6055-6303-CC902C43A93B}"/>
              </a:ext>
            </a:extLst>
          </p:cNvPr>
          <p:cNvCxnSpPr>
            <a:cxnSpLocks/>
          </p:cNvCxnSpPr>
          <p:nvPr/>
        </p:nvCxnSpPr>
        <p:spPr>
          <a:xfrm>
            <a:off x="9564614" y="4699234"/>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8DFA08C2-0212-6A4D-0AB0-E165E64A908F}"/>
              </a:ext>
            </a:extLst>
          </p:cNvPr>
          <p:cNvCxnSpPr>
            <a:cxnSpLocks/>
          </p:cNvCxnSpPr>
          <p:nvPr/>
        </p:nvCxnSpPr>
        <p:spPr>
          <a:xfrm>
            <a:off x="10447767" y="5014573"/>
            <a:ext cx="0" cy="2457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03CD6537-4A4A-A64F-7B95-DF25F90CE0EF}"/>
              </a:ext>
            </a:extLst>
          </p:cNvPr>
          <p:cNvCxnSpPr>
            <a:cxnSpLocks/>
          </p:cNvCxnSpPr>
          <p:nvPr/>
        </p:nvCxnSpPr>
        <p:spPr>
          <a:xfrm flipV="1">
            <a:off x="7755788" y="2761576"/>
            <a:ext cx="0" cy="4581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3E17BA5-924F-5B62-050C-CE8EC027DC55}"/>
              </a:ext>
            </a:extLst>
          </p:cNvPr>
          <p:cNvCxnSpPr>
            <a:cxnSpLocks/>
          </p:cNvCxnSpPr>
          <p:nvPr/>
        </p:nvCxnSpPr>
        <p:spPr>
          <a:xfrm>
            <a:off x="9104540" y="3832360"/>
            <a:ext cx="0" cy="4674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175E38B0-8C3C-ED03-A72E-7907C95EE686}"/>
              </a:ext>
            </a:extLst>
          </p:cNvPr>
          <p:cNvCxnSpPr>
            <a:cxnSpLocks/>
          </p:cNvCxnSpPr>
          <p:nvPr/>
        </p:nvCxnSpPr>
        <p:spPr>
          <a:xfrm flipV="1">
            <a:off x="10424941" y="2852057"/>
            <a:ext cx="0" cy="65186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949A7B9-41A6-CDBC-C4A4-E93C96E051DE}"/>
              </a:ext>
            </a:extLst>
          </p:cNvPr>
          <p:cNvSpPr txBox="1"/>
          <p:nvPr/>
        </p:nvSpPr>
        <p:spPr>
          <a:xfrm>
            <a:off x="5956416" y="4751934"/>
            <a:ext cx="3797184" cy="1200329"/>
          </a:xfrm>
          <a:prstGeom prst="rect">
            <a:avLst/>
          </a:prstGeom>
          <a:noFill/>
        </p:spPr>
        <p:txBody>
          <a:bodyPr wrap="square" rtlCol="0">
            <a:spAutoFit/>
          </a:bodyPr>
          <a:lstStyle/>
          <a:p>
            <a:r>
              <a:rPr lang="en-US" dirty="0">
                <a:solidFill>
                  <a:schemeClr val="bg1">
                    <a:lumMod val="95000"/>
                  </a:schemeClr>
                </a:solidFill>
              </a:rPr>
              <a:t>Link - </a:t>
            </a:r>
            <a:r>
              <a:rPr lang="en-US" dirty="0">
                <a:solidFill>
                  <a:srgbClr val="0070C0"/>
                </a:solidFill>
              </a:rPr>
              <a:t>https://github.com/WinA308/SpaceX_Launches_Analysis_Prediction</a:t>
            </a:r>
          </a:p>
          <a:p>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98615" y="65484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667167" y="1277203"/>
            <a:ext cx="5461000" cy="4889748"/>
          </a:xfrm>
          <a:prstGeom prst="rect">
            <a:avLst/>
          </a:prstGeom>
          <a:solidFill>
            <a:schemeClr val="tx1">
              <a:lumMod val="95000"/>
              <a:lumOff val="5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7" name="TextBox 6">
            <a:extLst>
              <a:ext uri="{FF2B5EF4-FFF2-40B4-BE49-F238E27FC236}">
                <a16:creationId xmlns:a16="http://schemas.microsoft.com/office/drawing/2014/main" id="{094A39FA-6690-764E-BC50-96745AA307B2}"/>
              </a:ext>
            </a:extLst>
          </p:cNvPr>
          <p:cNvSpPr txBox="1"/>
          <p:nvPr/>
        </p:nvSpPr>
        <p:spPr>
          <a:xfrm>
            <a:off x="652766" y="1240099"/>
            <a:ext cx="5140251" cy="523220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Roboto" panose="02000000000000000000" pitchFamily="2" charset="0"/>
              </a:rPr>
              <a:t>Web Scraping Data Collection Flowchart</a:t>
            </a:r>
            <a:endParaRPr kumimoji="0" lang="en-US" altLang="en-US" sz="1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effectLst/>
                <a:latin typeface="Roboto" panose="02000000000000000000" pitchFamily="2" charset="0"/>
              </a:rPr>
              <a:t>Start:</a:t>
            </a:r>
            <a:r>
              <a:rPr kumimoji="0" lang="en-US" altLang="en-US" sz="1200" b="0" i="0" u="none" strike="noStrike" cap="none" normalizeH="0" baseline="0" dirty="0">
                <a:ln>
                  <a:noFill/>
                </a:ln>
                <a:effectLst/>
                <a:latin typeface="Roboto" panose="02000000000000000000" pitchFamily="2" charset="0"/>
              </a:rPr>
              <a:t> Begin the web scraping process.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effectLst/>
                <a:latin typeface="Roboto" panose="02000000000000000000" pitchFamily="2" charset="0"/>
              </a:rPr>
              <a:t>Define Target URL:</a:t>
            </a:r>
            <a:r>
              <a:rPr kumimoji="0" lang="en-US" altLang="en-US" sz="1200" b="0" i="0" u="none" strike="noStrike" cap="none" normalizeH="0" baseline="0" dirty="0">
                <a:ln>
                  <a:noFill/>
                </a:ln>
                <a:effectLst/>
                <a:latin typeface="Roboto" panose="02000000000000000000" pitchFamily="2" charset="0"/>
              </a:rPr>
              <a:t> Specify the URL of the Wikipedia page containing the SpaceX launch data (e.g., "[redacted link]).</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effectLst/>
                <a:latin typeface="Roboto" panose="02000000000000000000" pitchFamily="2" charset="0"/>
              </a:rPr>
              <a:t>Fetch HTML Content:</a:t>
            </a:r>
            <a:r>
              <a:rPr kumimoji="0" lang="en-US" altLang="en-US" sz="1200" b="0" i="0" u="none" strike="noStrike" cap="none" normalizeH="0" baseline="0" dirty="0">
                <a:ln>
                  <a:noFill/>
                </a:ln>
                <a:effectLst/>
                <a:latin typeface="Roboto" panose="02000000000000000000" pitchFamily="2" charset="0"/>
              </a:rPr>
              <a:t> Use the </a:t>
            </a:r>
            <a:r>
              <a:rPr kumimoji="0" lang="en-US" altLang="en-US" sz="1200" b="0" i="0" u="none" strike="noStrike" cap="none" normalizeH="0" baseline="0" dirty="0">
                <a:ln>
                  <a:noFill/>
                </a:ln>
                <a:effectLst/>
                <a:latin typeface="Arial Unicode MS"/>
              </a:rPr>
              <a:t>requests</a:t>
            </a:r>
            <a:r>
              <a:rPr kumimoji="0" lang="en-US" altLang="en-US" sz="1200" b="0" i="0" u="none" strike="noStrike" cap="none" normalizeH="0" baseline="0" dirty="0">
                <a:ln>
                  <a:noFill/>
                </a:ln>
                <a:effectLst/>
                <a:latin typeface="Roboto" panose="02000000000000000000" pitchFamily="2" charset="0"/>
              </a:rPr>
              <a:t> library in Python to send an HTTP GET request to the URL and retrieve the HTML content of the page.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effectLst/>
                <a:latin typeface="Roboto" panose="02000000000000000000" pitchFamily="2" charset="0"/>
              </a:rPr>
              <a:t>Parse HTML:</a:t>
            </a:r>
            <a:endParaRPr kumimoji="0" lang="en-US" altLang="en-US" sz="12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Create a </a:t>
            </a:r>
            <a:r>
              <a:rPr kumimoji="0" lang="en-US" altLang="en-US" sz="1200" b="0" i="0" u="none" strike="noStrike" cap="none" normalizeH="0" baseline="0" dirty="0" err="1">
                <a:ln>
                  <a:noFill/>
                </a:ln>
                <a:effectLst/>
                <a:latin typeface="Arial Unicode MS"/>
              </a:rPr>
              <a:t>BeautifulSoup</a:t>
            </a:r>
            <a:r>
              <a:rPr kumimoji="0" lang="en-US" altLang="en-US" sz="1200" b="0" i="0" u="none" strike="noStrike" cap="none" normalizeH="0" baseline="0" dirty="0">
                <a:ln>
                  <a:noFill/>
                </a:ln>
                <a:effectLst/>
                <a:latin typeface="Roboto" panose="02000000000000000000" pitchFamily="2" charset="0"/>
              </a:rPr>
              <a:t> object using the HTML content to parse and navigate the document's structure.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Identify the specific HTML elements (e.g., tables, rows, cells) containing the desired data.</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effectLst/>
                <a:latin typeface="Roboto" panose="02000000000000000000" pitchFamily="2" charset="0"/>
              </a:rPr>
              <a:t>Extract Data:</a:t>
            </a:r>
            <a:endParaRPr kumimoji="0" lang="en-US" altLang="en-US" sz="1200" b="0" i="0" u="none" strike="noStrike" cap="none" normalizeH="0" baseline="0" dirty="0">
              <a:ln>
                <a:noFill/>
              </a:ln>
              <a:effectLst/>
              <a:latin typeface="Roboto" panose="020000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Iterate through the relevant HTML elements using </a:t>
            </a:r>
            <a:r>
              <a:rPr kumimoji="0" lang="en-US" altLang="en-US" sz="1200" b="0" i="0" u="none" strike="noStrike" cap="none" normalizeH="0" baseline="0" dirty="0" err="1">
                <a:ln>
                  <a:noFill/>
                </a:ln>
                <a:effectLst/>
                <a:latin typeface="Arial Unicode MS"/>
              </a:rPr>
              <a:t>BeautifulSoup</a:t>
            </a:r>
            <a:r>
              <a:rPr kumimoji="0" lang="en-US" altLang="en-US" sz="1200" b="0" i="0" u="none" strike="noStrike" cap="none" normalizeH="0" baseline="0" dirty="0">
                <a:ln>
                  <a:noFill/>
                </a:ln>
                <a:effectLst/>
                <a:latin typeface="Roboto" panose="02000000000000000000" pitchFamily="2" charset="0"/>
              </a:rPr>
              <a:t> methods like </a:t>
            </a:r>
            <a:r>
              <a:rPr kumimoji="0" lang="en-US" altLang="en-US" sz="1200" b="0" i="0" u="none" strike="noStrike" cap="none" normalizeH="0" baseline="0" dirty="0" err="1">
                <a:ln>
                  <a:noFill/>
                </a:ln>
                <a:effectLst/>
                <a:latin typeface="Arial Unicode MS"/>
              </a:rPr>
              <a:t>find_all</a:t>
            </a:r>
            <a:r>
              <a:rPr kumimoji="0" lang="en-US" altLang="en-US" sz="1200" b="0" i="0" u="none" strike="noStrike" cap="none" normalizeH="0" baseline="0" dirty="0">
                <a:ln>
                  <a:noFill/>
                </a:ln>
                <a:effectLst/>
                <a:latin typeface="Arial Unicode MS"/>
              </a:rPr>
              <a:t>()</a:t>
            </a:r>
            <a:r>
              <a:rPr kumimoji="0" lang="en-US" altLang="en-US" sz="1200" b="0" i="0" u="none" strike="noStrike" cap="none" normalizeH="0" baseline="0" dirty="0">
                <a:ln>
                  <a:noFill/>
                </a:ln>
                <a:effectLst/>
                <a:latin typeface="Roboto" panose="02000000000000000000" pitchFamily="2" charset="0"/>
              </a:rPr>
              <a:t> or </a:t>
            </a:r>
            <a:r>
              <a:rPr kumimoji="0" lang="en-US" altLang="en-US" sz="1200" b="0" i="0" u="none" strike="noStrike" cap="none" normalizeH="0" baseline="0" dirty="0">
                <a:ln>
                  <a:noFill/>
                </a:ln>
                <a:effectLst/>
                <a:latin typeface="Arial Unicode MS"/>
              </a:rPr>
              <a:t>select()</a:t>
            </a:r>
            <a:r>
              <a:rPr kumimoji="0" lang="en-US" altLang="en-US" sz="120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Extract the text content or attribute values from the selected elements.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Apply any necessary data cleaning or formatting (e.g., removing whitespace, converting data types).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effectLst/>
                <a:latin typeface="Roboto" panose="02000000000000000000" pitchFamily="2" charset="0"/>
              </a:rPr>
              <a:t>Store Data:</a:t>
            </a:r>
            <a:r>
              <a:rPr kumimoji="0" lang="en-US" altLang="en-US" sz="1200" b="0" i="0" u="none" strike="noStrike" cap="none" normalizeH="0" baseline="0" dirty="0">
                <a:ln>
                  <a:noFill/>
                </a:ln>
                <a:effectLst/>
                <a:latin typeface="Roboto" panose="02000000000000000000" pitchFamily="2" charset="0"/>
              </a:rPr>
              <a:t> Store the extracted data in a suitable data structure, such as: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Python lists or dictionaries.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effectLst/>
                <a:latin typeface="Roboto" panose="02000000000000000000" pitchFamily="2" charset="0"/>
              </a:rPr>
              <a:t>A Pandas </a:t>
            </a:r>
            <a:r>
              <a:rPr kumimoji="0" lang="en-US" altLang="en-US" sz="1200" b="0" i="0" u="none" strike="noStrike" cap="none" normalizeH="0" baseline="0" dirty="0" err="1">
                <a:ln>
                  <a:noFill/>
                </a:ln>
                <a:effectLst/>
                <a:latin typeface="Roboto" panose="02000000000000000000" pitchFamily="2" charset="0"/>
              </a:rPr>
              <a:t>DataFrame</a:t>
            </a:r>
            <a:r>
              <a:rPr kumimoji="0" lang="en-US" altLang="en-US" sz="1200" b="0" i="0" u="none" strike="noStrike" cap="none" normalizeH="0" baseline="0" dirty="0">
                <a:ln>
                  <a:noFill/>
                </a:ln>
                <a:effectLst/>
                <a:latin typeface="Roboto" panose="02000000000000000000" pitchFamily="2" charset="0"/>
              </a:rPr>
              <a:t> for easier manipulation and analysis.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effectLst/>
                <a:latin typeface="Roboto" panose="02000000000000000000" pitchFamily="2" charset="0"/>
              </a:rPr>
              <a:t>Repeat (Optional):</a:t>
            </a:r>
            <a:r>
              <a:rPr kumimoji="0" lang="en-US" altLang="en-US" sz="1200" b="0" i="0" u="none" strike="noStrike" cap="none" normalizeH="0" baseline="0" dirty="0">
                <a:ln>
                  <a:noFill/>
                </a:ln>
                <a:effectLst/>
                <a:latin typeface="Roboto" panose="02000000000000000000" pitchFamily="2" charset="0"/>
              </a:rPr>
              <a:t> If you need to extract data from multiple tables or sections of the webpage, repeat steps 4-6 with the appropriate modifications.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effectLst/>
                <a:latin typeface="Roboto" panose="02000000000000000000" pitchFamily="2" charset="0"/>
              </a:rPr>
              <a:t>End:</a:t>
            </a:r>
            <a:r>
              <a:rPr kumimoji="0" lang="en-US" altLang="en-US" sz="1200" b="0" i="0" u="none" strike="noStrike" cap="none" normalizeH="0" baseline="0" dirty="0">
                <a:ln>
                  <a:noFill/>
                </a:ln>
                <a:effectLst/>
                <a:latin typeface="Roboto" panose="02000000000000000000" pitchFamily="2" charset="0"/>
              </a:rPr>
              <a:t> Web scraping completed.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endParaRPr lang="en-IN" sz="1100" dirty="0"/>
          </a:p>
        </p:txBody>
      </p:sp>
      <p:sp>
        <p:nvSpPr>
          <p:cNvPr id="24" name="Flowchart: Process 23">
            <a:extLst>
              <a:ext uri="{FF2B5EF4-FFF2-40B4-BE49-F238E27FC236}">
                <a16:creationId xmlns:a16="http://schemas.microsoft.com/office/drawing/2014/main" id="{5116945A-8295-B4E1-CB10-538DE21C8221}"/>
              </a:ext>
            </a:extLst>
          </p:cNvPr>
          <p:cNvSpPr/>
          <p:nvPr/>
        </p:nvSpPr>
        <p:spPr>
          <a:xfrm>
            <a:off x="5956415"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cxnSp>
        <p:nvCxnSpPr>
          <p:cNvPr id="25" name="Straight Arrow Connector 24">
            <a:extLst>
              <a:ext uri="{FF2B5EF4-FFF2-40B4-BE49-F238E27FC236}">
                <a16:creationId xmlns:a16="http://schemas.microsoft.com/office/drawing/2014/main" id="{84DE63B0-4AC3-29A6-4EF7-15469207DD60}"/>
              </a:ext>
            </a:extLst>
          </p:cNvPr>
          <p:cNvCxnSpPr>
            <a:cxnSpLocks/>
          </p:cNvCxnSpPr>
          <p:nvPr/>
        </p:nvCxnSpPr>
        <p:spPr>
          <a:xfrm>
            <a:off x="6870815" y="2352838"/>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Flowchart: Process 25">
            <a:extLst>
              <a:ext uri="{FF2B5EF4-FFF2-40B4-BE49-F238E27FC236}">
                <a16:creationId xmlns:a16="http://schemas.microsoft.com/office/drawing/2014/main" id="{E15B8814-D79E-56A5-FB44-6C56578890D5}"/>
              </a:ext>
            </a:extLst>
          </p:cNvPr>
          <p:cNvSpPr/>
          <p:nvPr/>
        </p:nvSpPr>
        <p:spPr>
          <a:xfrm>
            <a:off x="7278641"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Define Target URL</a:t>
            </a:r>
          </a:p>
        </p:txBody>
      </p:sp>
      <p:sp>
        <p:nvSpPr>
          <p:cNvPr id="27" name="Flowchart: Process 26">
            <a:extLst>
              <a:ext uri="{FF2B5EF4-FFF2-40B4-BE49-F238E27FC236}">
                <a16:creationId xmlns:a16="http://schemas.microsoft.com/office/drawing/2014/main" id="{0B9ECBE3-E0B6-B820-91F9-A27297A2AD71}"/>
              </a:ext>
            </a:extLst>
          </p:cNvPr>
          <p:cNvSpPr/>
          <p:nvPr/>
        </p:nvSpPr>
        <p:spPr>
          <a:xfrm>
            <a:off x="8640761"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Fetch HTML</a:t>
            </a:r>
          </a:p>
        </p:txBody>
      </p:sp>
      <p:sp>
        <p:nvSpPr>
          <p:cNvPr id="28" name="Flowchart: Process 27">
            <a:extLst>
              <a:ext uri="{FF2B5EF4-FFF2-40B4-BE49-F238E27FC236}">
                <a16:creationId xmlns:a16="http://schemas.microsoft.com/office/drawing/2014/main" id="{9B1C41DE-A7B1-980D-581D-A26FD9950254}"/>
              </a:ext>
            </a:extLst>
          </p:cNvPr>
          <p:cNvSpPr/>
          <p:nvPr/>
        </p:nvSpPr>
        <p:spPr>
          <a:xfrm>
            <a:off x="9982934" y="2046514"/>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Parse HTML</a:t>
            </a:r>
          </a:p>
        </p:txBody>
      </p:sp>
      <p:cxnSp>
        <p:nvCxnSpPr>
          <p:cNvPr id="29" name="Straight Arrow Connector 28">
            <a:extLst>
              <a:ext uri="{FF2B5EF4-FFF2-40B4-BE49-F238E27FC236}">
                <a16:creationId xmlns:a16="http://schemas.microsoft.com/office/drawing/2014/main" id="{A4224EF3-0C12-225B-A9F1-A92B6920B7F7}"/>
              </a:ext>
            </a:extLst>
          </p:cNvPr>
          <p:cNvCxnSpPr>
            <a:cxnSpLocks/>
          </p:cNvCxnSpPr>
          <p:nvPr/>
        </p:nvCxnSpPr>
        <p:spPr>
          <a:xfrm>
            <a:off x="8212988" y="2352838"/>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7934C2FD-8ECD-C802-FC77-4C974984CD2C}"/>
              </a:ext>
            </a:extLst>
          </p:cNvPr>
          <p:cNvCxnSpPr>
            <a:cxnSpLocks/>
          </p:cNvCxnSpPr>
          <p:nvPr/>
        </p:nvCxnSpPr>
        <p:spPr>
          <a:xfrm>
            <a:off x="9564614" y="2352838"/>
            <a:ext cx="369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Flowchart: Process 32">
            <a:extLst>
              <a:ext uri="{FF2B5EF4-FFF2-40B4-BE49-F238E27FC236}">
                <a16:creationId xmlns:a16="http://schemas.microsoft.com/office/drawing/2014/main" id="{377DC739-630C-A7DC-9FA5-0D451FB05C19}"/>
              </a:ext>
            </a:extLst>
          </p:cNvPr>
          <p:cNvSpPr/>
          <p:nvPr/>
        </p:nvSpPr>
        <p:spPr>
          <a:xfrm>
            <a:off x="9990567" y="3742579"/>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Store Data</a:t>
            </a:r>
          </a:p>
        </p:txBody>
      </p:sp>
      <p:sp>
        <p:nvSpPr>
          <p:cNvPr id="34" name="Flowchart: Process 33">
            <a:extLst>
              <a:ext uri="{FF2B5EF4-FFF2-40B4-BE49-F238E27FC236}">
                <a16:creationId xmlns:a16="http://schemas.microsoft.com/office/drawing/2014/main" id="{CD5AB23B-2696-225A-D83D-9D173835A1E0}"/>
              </a:ext>
            </a:extLst>
          </p:cNvPr>
          <p:cNvSpPr/>
          <p:nvPr/>
        </p:nvSpPr>
        <p:spPr>
          <a:xfrm>
            <a:off x="9982934" y="4639289"/>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Repeat</a:t>
            </a:r>
          </a:p>
        </p:txBody>
      </p:sp>
      <p:sp>
        <p:nvSpPr>
          <p:cNvPr id="35" name="Flowchart: Process 34">
            <a:extLst>
              <a:ext uri="{FF2B5EF4-FFF2-40B4-BE49-F238E27FC236}">
                <a16:creationId xmlns:a16="http://schemas.microsoft.com/office/drawing/2014/main" id="{D251EF78-851F-322B-1074-82895EEC09C2}"/>
              </a:ext>
            </a:extLst>
          </p:cNvPr>
          <p:cNvSpPr/>
          <p:nvPr/>
        </p:nvSpPr>
        <p:spPr>
          <a:xfrm>
            <a:off x="9978198" y="5494328"/>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End</a:t>
            </a:r>
          </a:p>
        </p:txBody>
      </p:sp>
      <p:cxnSp>
        <p:nvCxnSpPr>
          <p:cNvPr id="39" name="Straight Arrow Connector 38">
            <a:extLst>
              <a:ext uri="{FF2B5EF4-FFF2-40B4-BE49-F238E27FC236}">
                <a16:creationId xmlns:a16="http://schemas.microsoft.com/office/drawing/2014/main" id="{3285FC89-9CAC-0925-9FFB-5856ECE3228E}"/>
              </a:ext>
            </a:extLst>
          </p:cNvPr>
          <p:cNvCxnSpPr>
            <a:cxnSpLocks/>
          </p:cNvCxnSpPr>
          <p:nvPr/>
        </p:nvCxnSpPr>
        <p:spPr>
          <a:xfrm>
            <a:off x="10447767" y="5262236"/>
            <a:ext cx="0" cy="2457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105BD8A-35BF-50FE-FB5A-EB228FBD642F}"/>
              </a:ext>
            </a:extLst>
          </p:cNvPr>
          <p:cNvCxnSpPr>
            <a:cxnSpLocks/>
          </p:cNvCxnSpPr>
          <p:nvPr/>
        </p:nvCxnSpPr>
        <p:spPr>
          <a:xfrm>
            <a:off x="10447767" y="4355227"/>
            <a:ext cx="0" cy="2852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2DDA21FC-9669-FD96-F016-8256DE68B998}"/>
              </a:ext>
            </a:extLst>
          </p:cNvPr>
          <p:cNvCxnSpPr>
            <a:cxnSpLocks/>
          </p:cNvCxnSpPr>
          <p:nvPr/>
        </p:nvCxnSpPr>
        <p:spPr>
          <a:xfrm>
            <a:off x="10435398" y="2659162"/>
            <a:ext cx="0" cy="2460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98AD71-198E-4AD1-96DC-8E4C1875A5F6}"/>
              </a:ext>
            </a:extLst>
          </p:cNvPr>
          <p:cNvSpPr txBox="1"/>
          <p:nvPr/>
        </p:nvSpPr>
        <p:spPr>
          <a:xfrm>
            <a:off x="5956416" y="4751934"/>
            <a:ext cx="3797184" cy="1200329"/>
          </a:xfrm>
          <a:prstGeom prst="rect">
            <a:avLst/>
          </a:prstGeom>
          <a:noFill/>
        </p:spPr>
        <p:txBody>
          <a:bodyPr wrap="square" rtlCol="0">
            <a:spAutoFit/>
          </a:bodyPr>
          <a:lstStyle/>
          <a:p>
            <a:r>
              <a:rPr lang="en-US" dirty="0">
                <a:solidFill>
                  <a:schemeClr val="bg1">
                    <a:lumMod val="95000"/>
                  </a:schemeClr>
                </a:solidFill>
              </a:rPr>
              <a:t>Link - </a:t>
            </a:r>
            <a:r>
              <a:rPr lang="en-US" dirty="0">
                <a:solidFill>
                  <a:srgbClr val="0070C0"/>
                </a:solidFill>
              </a:rPr>
              <a:t>https://github.com/WinA308/SpaceX_Launches_Analysis_Prediction</a:t>
            </a:r>
          </a:p>
          <a:p>
            <a:endParaRPr lang="en-IN" dirty="0"/>
          </a:p>
        </p:txBody>
      </p:sp>
      <p:sp>
        <p:nvSpPr>
          <p:cNvPr id="47" name="Flowchart: Process 46">
            <a:extLst>
              <a:ext uri="{FF2B5EF4-FFF2-40B4-BE49-F238E27FC236}">
                <a16:creationId xmlns:a16="http://schemas.microsoft.com/office/drawing/2014/main" id="{0C9253B8-AB60-A83C-1C05-14F89CFFFD1A}"/>
              </a:ext>
            </a:extLst>
          </p:cNvPr>
          <p:cNvSpPr/>
          <p:nvPr/>
        </p:nvSpPr>
        <p:spPr>
          <a:xfrm>
            <a:off x="9957942" y="2889732"/>
            <a:ext cx="914400"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Extract Data</a:t>
            </a:r>
          </a:p>
        </p:txBody>
      </p:sp>
      <p:cxnSp>
        <p:nvCxnSpPr>
          <p:cNvPr id="48" name="Straight Arrow Connector 47">
            <a:extLst>
              <a:ext uri="{FF2B5EF4-FFF2-40B4-BE49-F238E27FC236}">
                <a16:creationId xmlns:a16="http://schemas.microsoft.com/office/drawing/2014/main" id="{BD83BD75-4D48-7A33-8838-CA96649526D0}"/>
              </a:ext>
            </a:extLst>
          </p:cNvPr>
          <p:cNvCxnSpPr>
            <a:cxnSpLocks/>
            <a:stCxn id="47" idx="2"/>
            <a:endCxn id="33" idx="0"/>
          </p:cNvCxnSpPr>
          <p:nvPr/>
        </p:nvCxnSpPr>
        <p:spPr>
          <a:xfrm>
            <a:off x="10415142" y="3502380"/>
            <a:ext cx="32625" cy="240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1238</TotalTime>
  <Words>5000</Words>
  <Application>Microsoft Office PowerPoint</Application>
  <PresentationFormat>Widescreen</PresentationFormat>
  <Paragraphs>440</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Arial Unicode MS</vt:lpstr>
      <vt:lpstr>Calibri</vt:lpstr>
      <vt:lpstr>IBM Plex Mono SemiBold</vt:lpstr>
      <vt:lpstr>Roboto</vt:lpstr>
      <vt:lpstr>var(--colab-chrome-font-family)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vikram ghosh</cp:lastModifiedBy>
  <cp:revision>203</cp:revision>
  <dcterms:created xsi:type="dcterms:W3CDTF">2021-04-29T18:58:34Z</dcterms:created>
  <dcterms:modified xsi:type="dcterms:W3CDTF">2025-02-08T17:48:53Z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